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4.xml" ContentType="application/vnd.openxmlformats-officedocument.presentationml.notesSlide+xml"/>
  <Override PartName="/ppt/tags/tag18.xml" ContentType="application/vnd.openxmlformats-officedocument.presentationml.tags+xml"/>
  <Override PartName="/ppt/notesSlides/notesSlide5.xml" ContentType="application/vnd.openxmlformats-officedocument.presentationml.notesSlide+xml"/>
  <Override PartName="/ppt/tags/tag19.xml" ContentType="application/vnd.openxmlformats-officedocument.presentationml.tags+xml"/>
  <Override PartName="/ppt/notesSlides/notesSlide6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7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8.xml" ContentType="application/vnd.openxmlformats-officedocument.presentationml.notesSlide+xml"/>
  <Override PartName="/ppt/tags/tag32.xml" ContentType="application/vnd.openxmlformats-officedocument.presentationml.tags+xml"/>
  <Override PartName="/ppt/notesSlides/notesSlide9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0.xml" ContentType="application/vnd.openxmlformats-officedocument.presentationml.notesSlide+xml"/>
  <Override PartName="/ppt/tags/tag38.xml" ContentType="application/vnd.openxmlformats-officedocument.presentationml.tags+xml"/>
  <Override PartName="/ppt/notesSlides/notesSlide11.xml" ContentType="application/vnd.openxmlformats-officedocument.presentationml.notesSlide+xml"/>
  <Override PartName="/ppt/tags/tag39.xml" ContentType="application/vnd.openxmlformats-officedocument.presentationml.tags+xml"/>
  <Override PartName="/ppt/notesSlides/notesSlide12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3.xml" ContentType="application/vnd.openxmlformats-officedocument.presentationml.notesSlide+xml"/>
  <Override PartName="/ppt/tags/tag46.xml" ContentType="application/vnd.openxmlformats-officedocument.presentationml.tags+xml"/>
  <Override PartName="/ppt/notesSlides/notesSlide14.xml" ContentType="application/vnd.openxmlformats-officedocument.presentationml.notesSlide+xml"/>
  <Override PartName="/ppt/tags/tag47.xml" ContentType="application/vnd.openxmlformats-officedocument.presentationml.tags+xml"/>
  <Override PartName="/ppt/notesSlides/notesSlide15.xml" ContentType="application/vnd.openxmlformats-officedocument.presentationml.notesSlide+xml"/>
  <Override PartName="/ppt/tags/tag48.xml" ContentType="application/vnd.openxmlformats-officedocument.presentationml.tags+xml"/>
  <Override PartName="/ppt/notesSlides/notesSlide16.xml" ContentType="application/vnd.openxmlformats-officedocument.presentationml.notesSlide+xml"/>
  <Override PartName="/ppt/tags/tag49.xml" ContentType="application/vnd.openxmlformats-officedocument.presentationml.tags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302" r:id="rId5"/>
    <p:sldId id="281" r:id="rId6"/>
    <p:sldId id="294" r:id="rId7"/>
    <p:sldId id="304" r:id="rId8"/>
    <p:sldId id="333" r:id="rId9"/>
    <p:sldId id="328" r:id="rId10"/>
    <p:sldId id="301" r:id="rId11"/>
    <p:sldId id="317" r:id="rId12"/>
    <p:sldId id="318" r:id="rId13"/>
    <p:sldId id="308" r:id="rId14"/>
    <p:sldId id="319" r:id="rId15"/>
    <p:sldId id="303" r:id="rId16"/>
    <p:sldId id="320" r:id="rId17"/>
    <p:sldId id="321" r:id="rId18"/>
    <p:sldId id="310" r:id="rId19"/>
    <p:sldId id="324" r:id="rId20"/>
    <p:sldId id="325" r:id="rId21"/>
    <p:sldId id="330" r:id="rId22"/>
    <p:sldId id="326" r:id="rId23"/>
    <p:sldId id="329" r:id="rId24"/>
    <p:sldId id="331" r:id="rId25"/>
    <p:sldId id="332" r:id="rId26"/>
    <p:sldId id="298" r:id="rId27"/>
  </p:sldIdLst>
  <p:sldSz cx="12192000" cy="6858000"/>
  <p:notesSz cx="6858000" cy="9144000"/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9993"/>
    <a:srgbClr val="373C3A"/>
    <a:srgbClr val="19304C"/>
    <a:srgbClr val="194093"/>
    <a:srgbClr val="A13E50"/>
    <a:srgbClr val="6E8A95"/>
    <a:srgbClr val="DCB534"/>
    <a:srgbClr val="053F9D"/>
    <a:srgbClr val="6BAFC5"/>
    <a:srgbClr val="7BB4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0" autoAdjust="0"/>
    <p:restoredTop sz="72034" autoAdjust="0"/>
  </p:normalViewPr>
  <p:slideViewPr>
    <p:cSldViewPr snapToGrid="0">
      <p:cViewPr>
        <p:scale>
          <a:sx n="60" d="100"/>
          <a:sy n="60" d="100"/>
        </p:scale>
        <p:origin x="1123" y="31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ags" Target="tags/tag1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92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14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93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326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87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6937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3184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128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848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730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22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13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Global Pollution Map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This map shows higher concentrations of pollution (represented by warmer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colours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) corresponding with larger population areas (denoted by bubble size). This visual correlation supports the hypothesis that more populous areas tend to have higher pollution levels.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93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Spearman Correlation Coefficients: 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The bar graph shows a negative correlation for ozone with population (</a:t>
            </a:r>
            <a:r>
              <a:rPr lang="en-US" b="0" i="0" dirty="0">
                <a:solidFill>
                  <a:srgbClr val="0D0D0D"/>
                </a:solidFill>
                <a:effectLst/>
                <a:latin typeface="KaTeX_Main"/>
              </a:rPr>
              <a:t>𝑟𝑠=−0.12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) and positive correlations for other pollutants. This suggests that except for ozone, higher population sizes generally correlate with increased pollution levels, supporting the hypothesis.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231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AU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Lower population density</a:t>
            </a:r>
            <a:r>
              <a:rPr lang="en-AU" sz="12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AU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fewer sources of pollution per square km</a:t>
            </a:r>
          </a:p>
          <a:p>
            <a:pPr marL="342900" lvl="0" indent="-342900">
              <a:buFont typeface="+mj-lt"/>
              <a:buAutoNum type="arabicPeriod"/>
            </a:pPr>
            <a:endParaRPr lang="en-AU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indent="-342900">
              <a:buFont typeface="+mj-lt"/>
              <a:buAutoNum type="arabicPeriod"/>
            </a:pPr>
            <a:endParaRPr lang="en-AU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AU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Stringent environmental regulations: </a:t>
            </a:r>
            <a:r>
              <a:rPr lang="en-AU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help to reduce emissions of air pollutants and improve air quality.</a:t>
            </a:r>
          </a:p>
          <a:p>
            <a:pPr marL="342900" lvl="0" indent="-342900">
              <a:buFont typeface="+mj-lt"/>
              <a:buAutoNum type="arabicPeriod"/>
            </a:pPr>
            <a:endParaRPr lang="en-AU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indent="-342900">
              <a:buFont typeface="+mj-lt"/>
              <a:buAutoNum type="arabicPeriod"/>
            </a:pPr>
            <a:endParaRPr lang="en-AU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AU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Geographic factors: </a:t>
            </a:r>
            <a:r>
              <a:rPr lang="en-AU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Vast open spaces, prevailing winds, rainforest etc.</a:t>
            </a:r>
          </a:p>
          <a:p>
            <a:pPr marL="342900" lvl="0" indent="-342900">
              <a:buFont typeface="+mj-lt"/>
              <a:buAutoNum type="arabicPeriod"/>
            </a:pPr>
            <a:endParaRPr lang="en-AU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indent="-342900">
              <a:buFont typeface="+mj-lt"/>
              <a:buAutoNum type="arabicPeriod"/>
            </a:pPr>
            <a:endParaRPr lang="en-AU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AU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Low levels of industrial activity: </a:t>
            </a:r>
            <a:r>
              <a:rPr lang="en-AU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fewer industrial sources of pollution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3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ANOVA Results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Strong statistical evidence shows significant variation in global pollutant levels across the seasons. The most pronounced differences are observed in NO2, with p-values indicating highly significant seasonal changes.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77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Seasonal Correlation Heatmaps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Distinct seasonal patterns are visible in pollutant levels, with varying correlations between pollutants and seasons. Notably, NO2 and O3 show strong seasonal fluctuations, illustrating their sensitivity to seasonal changes.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174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2A9CC-1B8E-B89E-6F16-66F9C0016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B0CD03-A5E3-0590-EF4E-979ACC443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62F1B-B35D-295C-B8BE-D9918F2BB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874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1467F838-8931-4B06-B7CA-DC6CCAFC410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16192802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392" imgH="392" progId="TCLayout.ActiveDocument.1">
                  <p:embed/>
                </p:oleObj>
              </mc:Choice>
              <mc:Fallback>
                <p:oleObj name="think-cell Slide" r:id="rId16" imgW="392" imgH="392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127C26-0E7F-F002-0EA2-D593DCB9CE2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11612563" y="63500"/>
            <a:ext cx="544512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[OFFICIAL]</a:t>
            </a:r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  <p:sldLayoutId id="214748366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5.xml"/><Relationship Id="rId7" Type="http://schemas.openxmlformats.org/officeDocument/2006/relationships/image" Target="../media/image2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7.xml"/><Relationship Id="rId4" Type="http://schemas.openxmlformats.org/officeDocument/2006/relationships/tags" Target="../tags/tag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22.xml"/><Relationship Id="rId7" Type="http://schemas.openxmlformats.org/officeDocument/2006/relationships/image" Target="../media/image2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24.xml"/><Relationship Id="rId4" Type="http://schemas.openxmlformats.org/officeDocument/2006/relationships/tags" Target="../tags/tag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5.xml"/><Relationship Id="rId6" Type="http://schemas.openxmlformats.org/officeDocument/2006/relationships/image" Target="../media/image1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28.xml"/><Relationship Id="rId7" Type="http://schemas.openxmlformats.org/officeDocument/2006/relationships/image" Target="../media/image2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30.xml"/><Relationship Id="rId4" Type="http://schemas.openxmlformats.org/officeDocument/2006/relationships/tags" Target="../tags/tag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1.xml"/><Relationship Id="rId6" Type="http://schemas.openxmlformats.org/officeDocument/2006/relationships/image" Target="../media/image1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2.xml"/><Relationship Id="rId6" Type="http://schemas.openxmlformats.org/officeDocument/2006/relationships/image" Target="../media/image1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5.xml"/><Relationship Id="rId7" Type="http://schemas.openxmlformats.org/officeDocument/2006/relationships/notesSlide" Target="../notesSlides/notesSlide10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8.xml"/><Relationship Id="rId6" Type="http://schemas.openxmlformats.org/officeDocument/2006/relationships/image" Target="../media/image1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9.xml"/><Relationship Id="rId6" Type="http://schemas.openxmlformats.org/officeDocument/2006/relationships/image" Target="../media/image2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42.xml"/><Relationship Id="rId7" Type="http://schemas.openxmlformats.org/officeDocument/2006/relationships/image" Target="../media/image2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44.xml"/><Relationship Id="rId4" Type="http://schemas.openxmlformats.org/officeDocument/2006/relationships/tags" Target="../tags/tag4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5.xml"/><Relationship Id="rId6" Type="http://schemas.openxmlformats.org/officeDocument/2006/relationships/image" Target="../media/image22.png"/><Relationship Id="rId5" Type="http://schemas.openxmlformats.org/officeDocument/2006/relationships/image" Target="../media/image1.emf"/><Relationship Id="rId10" Type="http://schemas.openxmlformats.org/officeDocument/2006/relationships/image" Target="../media/image26.png"/><Relationship Id="rId4" Type="http://schemas.openxmlformats.org/officeDocument/2006/relationships/oleObject" Target="../embeddings/oleObject14.bin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microsoft.com/office/2007/relationships/hdphoto" Target="../media/hdphoto1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9.xml"/><Relationship Id="rId6" Type="http://schemas.openxmlformats.org/officeDocument/2006/relationships/image" Target="../media/image2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sv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5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Relationship Id="rId6" Type="http://schemas.openxmlformats.org/officeDocument/2006/relationships/image" Target="../media/image1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01CA58-0A19-F8C3-AE21-7D78BA9FA6A4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260C1E-6BAB-A5EC-EC0A-CF27E642C907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9CEFF2-DA98-87F5-EE25-A2A0FD61A9E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3600" b="1">
                <a:solidFill>
                  <a:srgbClr val="5B5B5B"/>
                </a:solidFill>
              </a:rPr>
              <a:t>Join at slido.com</a:t>
            </a:r>
            <a:br>
              <a:rPr lang="da-DK" sz="3600" b="1">
                <a:solidFill>
                  <a:srgbClr val="5B5B5B"/>
                </a:solidFill>
              </a:rPr>
            </a:br>
            <a:r>
              <a:rPr lang="da-DK" sz="3600" b="1">
                <a:solidFill>
                  <a:srgbClr val="5B5B5B"/>
                </a:solidFill>
              </a:rPr>
              <a:t>#3436682</a:t>
            </a:r>
            <a:endParaRPr lang="en-US" sz="3600" b="1">
              <a:solidFill>
                <a:srgbClr val="5B5B5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398E94-5DF3-3F6B-8E69-52E9DDECFD2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joining instructions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7361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8CA7BF-D0F9-BDF5-45CB-66320929447B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32D56B-D0FC-C29A-188C-9832CE2EFC4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BEEFD7-E1CD-B057-4B5D-CFBE726CC38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5B5B5B"/>
                </a:solidFill>
              </a:rPr>
              <a:t>Higher population densities are associated with higher air pollution levels in Australian towns and cities.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5DCFC9-187E-6544-EB4C-634D5900A3F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6951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406591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- Population versus Pollution – Local (Australia)</a:t>
            </a:r>
          </a:p>
        </p:txBody>
      </p:sp>
      <p:pic>
        <p:nvPicPr>
          <p:cNvPr id="6" name="Picture 5" descr="A graph of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14DC4283-E67A-48B7-A137-B587385FB2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376" y="489900"/>
            <a:ext cx="8903062" cy="55644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7E685A-184B-9D00-6BC0-157431EBA0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9445" y="-1"/>
            <a:ext cx="2370675" cy="617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68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DCFD91-2AE5-3D61-856E-849C5015A68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16C584-DBA7-C04D-DFDA-9A1FA3428BB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rgbClr val="5B5B5B"/>
                </a:solidFill>
              </a:rPr>
              <a:t>Globally pollutant levels vary significantly across the four season.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3910EB-A6A7-1DBB-B3CF-06AFE8D60A5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844269-18A4-21F7-A80E-85B98977C3B0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322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092854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- Pollutant Levels By Season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BFFAFE-841A-0392-EF72-B5D30DD860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4002" y="408193"/>
            <a:ext cx="7582322" cy="565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224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121770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011222B-C5B3-CABD-8710-16414A6A1E5F}"/>
              </a:ext>
            </a:extLst>
          </p:cNvPr>
          <p:cNvSpPr/>
          <p:nvPr/>
        </p:nvSpPr>
        <p:spPr>
          <a:xfrm>
            <a:off x="6128426" y="473413"/>
            <a:ext cx="0" cy="5693923"/>
          </a:xfrm>
          <a:custGeom>
            <a:avLst/>
            <a:gdLst>
              <a:gd name="connsiteX0" fmla="*/ 0 w 0"/>
              <a:gd name="connsiteY0" fmla="*/ 0 h 5693923"/>
              <a:gd name="connsiteX1" fmla="*/ 0 w 0"/>
              <a:gd name="connsiteY1" fmla="*/ 5693923 h 569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693923">
                <a:moveTo>
                  <a:pt x="0" y="0"/>
                </a:moveTo>
                <a:lnTo>
                  <a:pt x="0" y="5693923"/>
                </a:lnTo>
              </a:path>
            </a:pathLst>
          </a:custGeom>
          <a:noFill/>
          <a:ln>
            <a:gradFill>
              <a:gsLst>
                <a:gs pos="0">
                  <a:srgbClr val="6E8A95"/>
                </a:gs>
                <a:gs pos="100000">
                  <a:srgbClr val="A13E50">
                    <a:alpha val="54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- Pollutant Levels By Season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E80E16-AAD7-7480-4E0B-6A0EB3A43A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0344" b="50059"/>
          <a:stretch/>
        </p:blipFill>
        <p:spPr>
          <a:xfrm>
            <a:off x="6640276" y="518706"/>
            <a:ext cx="3560518" cy="24306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6C3B93-B65D-8036-CED9-B74E7799B4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059" r="50508"/>
          <a:stretch/>
        </p:blipFill>
        <p:spPr>
          <a:xfrm>
            <a:off x="1921756" y="548989"/>
            <a:ext cx="3605262" cy="2469402"/>
          </a:xfrm>
          <a:prstGeom prst="rect">
            <a:avLst/>
          </a:prstGeom>
        </p:spPr>
      </p:pic>
      <p:pic>
        <p:nvPicPr>
          <p:cNvPr id="16" name="Picture 15" descr="A group of trees with different colors of leaves&#10;&#10;Description automatically generated">
            <a:extLst>
              <a:ext uri="{FF2B5EF4-FFF2-40B4-BE49-F238E27FC236}">
                <a16:creationId xmlns:a16="http://schemas.microsoft.com/office/drawing/2014/main" id="{2380CEB2-274D-2F19-CE20-BAFB21B6D87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40" r="50102"/>
          <a:stretch/>
        </p:blipFill>
        <p:spPr>
          <a:xfrm>
            <a:off x="-1" y="3087389"/>
            <a:ext cx="1050588" cy="3087391"/>
          </a:xfrm>
          <a:prstGeom prst="rect">
            <a:avLst/>
          </a:prstGeom>
        </p:spPr>
      </p:pic>
      <p:pic>
        <p:nvPicPr>
          <p:cNvPr id="17" name="Picture 16" descr="A group of trees with different colors of leaves&#10;&#10;Description automatically generated">
            <a:extLst>
              <a:ext uri="{FF2B5EF4-FFF2-40B4-BE49-F238E27FC236}">
                <a16:creationId xmlns:a16="http://schemas.microsoft.com/office/drawing/2014/main" id="{5CFD9BFE-ABFE-B2AF-CCD1-B51DBE0020C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942"/>
          <a:stretch/>
        </p:blipFill>
        <p:spPr>
          <a:xfrm>
            <a:off x="0" y="-1"/>
            <a:ext cx="1050587" cy="3087391"/>
          </a:xfrm>
          <a:prstGeom prst="rect">
            <a:avLst/>
          </a:prstGeom>
        </p:spPr>
      </p:pic>
      <p:pic>
        <p:nvPicPr>
          <p:cNvPr id="19" name="Picture 18" descr="A group of trees with different colors of leaves&#10;&#10;Description automatically generated">
            <a:extLst>
              <a:ext uri="{FF2B5EF4-FFF2-40B4-BE49-F238E27FC236}">
                <a16:creationId xmlns:a16="http://schemas.microsoft.com/office/drawing/2014/main" id="{680D627E-2E61-672F-71CB-5688D93B540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02" r="24651"/>
          <a:stretch/>
        </p:blipFill>
        <p:spPr>
          <a:xfrm>
            <a:off x="11141411" y="3087389"/>
            <a:ext cx="1050587" cy="3087391"/>
          </a:xfrm>
          <a:prstGeom prst="rect">
            <a:avLst/>
          </a:prstGeom>
        </p:spPr>
      </p:pic>
      <p:pic>
        <p:nvPicPr>
          <p:cNvPr id="20" name="Picture 19" descr="A group of trees with different colors of leaves&#10;&#10;Description automatically generated">
            <a:extLst>
              <a:ext uri="{FF2B5EF4-FFF2-40B4-BE49-F238E27FC236}">
                <a16:creationId xmlns:a16="http://schemas.microsoft.com/office/drawing/2014/main" id="{859D43E1-FB72-C95C-9F3B-20F70015C34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42"/>
          <a:stretch/>
        </p:blipFill>
        <p:spPr>
          <a:xfrm>
            <a:off x="11141412" y="-1"/>
            <a:ext cx="1050587" cy="30873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4CC750-0E76-13A4-CC0D-3180B52428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207" t="50059"/>
          <a:stretch/>
        </p:blipFill>
        <p:spPr>
          <a:xfrm>
            <a:off x="1846510" y="3622952"/>
            <a:ext cx="3717711" cy="25310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19EB287-6B0E-ED21-9CDC-5466BF573EB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823" b="50059"/>
          <a:stretch/>
        </p:blipFill>
        <p:spPr>
          <a:xfrm>
            <a:off x="6657622" y="3641183"/>
            <a:ext cx="3536326" cy="238914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A432D4B-9F49-DA93-7798-1F86019E6F87}"/>
              </a:ext>
            </a:extLst>
          </p:cNvPr>
          <p:cNvSpPr/>
          <p:nvPr/>
        </p:nvSpPr>
        <p:spPr>
          <a:xfrm>
            <a:off x="1050587" y="3088588"/>
            <a:ext cx="5083331" cy="482048"/>
          </a:xfrm>
          <a:prstGeom prst="rect">
            <a:avLst/>
          </a:prstGeom>
          <a:gradFill flip="none" rotWithShape="1">
            <a:gsLst>
              <a:gs pos="0">
                <a:srgbClr val="415A19">
                  <a:shade val="30000"/>
                  <a:satMod val="115000"/>
                </a:srgbClr>
              </a:gs>
              <a:gs pos="50000">
                <a:srgbClr val="415A19">
                  <a:shade val="67500"/>
                  <a:satMod val="115000"/>
                </a:srgbClr>
              </a:gs>
              <a:gs pos="100000">
                <a:srgbClr val="8C6C2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Summer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CE64AB-BA95-D643-5800-6B6A3798FCBA}"/>
              </a:ext>
            </a:extLst>
          </p:cNvPr>
          <p:cNvSpPr/>
          <p:nvPr/>
        </p:nvSpPr>
        <p:spPr>
          <a:xfrm>
            <a:off x="1050587" y="0"/>
            <a:ext cx="5083336" cy="482048"/>
          </a:xfrm>
          <a:prstGeom prst="rect">
            <a:avLst/>
          </a:prstGeom>
          <a:gradFill flip="none" rotWithShape="1">
            <a:gsLst>
              <a:gs pos="0">
                <a:srgbClr val="161E31"/>
              </a:gs>
              <a:gs pos="50000">
                <a:srgbClr val="95483A"/>
              </a:gs>
              <a:gs pos="100000">
                <a:srgbClr val="61616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Autumn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44165BC-AE49-9987-512C-26611954DDCA}"/>
              </a:ext>
            </a:extLst>
          </p:cNvPr>
          <p:cNvSpPr/>
          <p:nvPr/>
        </p:nvSpPr>
        <p:spPr>
          <a:xfrm>
            <a:off x="6133923" y="-2510"/>
            <a:ext cx="5007488" cy="482048"/>
          </a:xfrm>
          <a:prstGeom prst="rect">
            <a:avLst/>
          </a:prstGeom>
          <a:gradFill flip="none" rotWithShape="1">
            <a:gsLst>
              <a:gs pos="0">
                <a:srgbClr val="161E31"/>
              </a:gs>
              <a:gs pos="50000">
                <a:srgbClr val="6190A0"/>
              </a:gs>
              <a:gs pos="100000">
                <a:srgbClr val="7BB4C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Winter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617B5D-0EEF-2DA9-4B3D-91DEEA59C7AF}"/>
              </a:ext>
            </a:extLst>
          </p:cNvPr>
          <p:cNvSpPr/>
          <p:nvPr/>
        </p:nvSpPr>
        <p:spPr>
          <a:xfrm>
            <a:off x="6133921" y="3088763"/>
            <a:ext cx="5007488" cy="482048"/>
          </a:xfrm>
          <a:prstGeom prst="rect">
            <a:avLst/>
          </a:prstGeom>
          <a:gradFill flip="none" rotWithShape="1">
            <a:gsLst>
              <a:gs pos="0">
                <a:srgbClr val="6BAFC5"/>
              </a:gs>
              <a:gs pos="50000">
                <a:srgbClr val="6190A0"/>
              </a:gs>
              <a:gs pos="100000">
                <a:srgbClr val="DCB53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Spring</a:t>
            </a:r>
          </a:p>
        </p:txBody>
      </p:sp>
    </p:spTree>
    <p:extLst>
      <p:ext uri="{BB962C8B-B14F-4D97-AF65-F5344CB8AC3E}">
        <p14:creationId xmlns:p14="http://schemas.microsoft.com/office/powerpoint/2010/main" val="2481750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FC4642-6E10-6D98-6568-D5D999E173CD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94EF2A-0FDF-579D-668E-F69F02EA5F08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8984C2-4D58-FEB2-2FC1-FEC21606B67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b="1">
                <a:solidFill>
                  <a:srgbClr val="5B5B5B"/>
                </a:solidFill>
              </a:rPr>
              <a:t>Higher levels of air pollutants correlate with higher occurrences of depressive disorders.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3A65FE-B195-7525-EB88-A84973AF951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1881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553311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– Pollution Versus Depression</a:t>
            </a:r>
          </a:p>
        </p:txBody>
      </p:sp>
      <p:pic>
        <p:nvPicPr>
          <p:cNvPr id="4" name="Picture 3" descr="A graph of a graph&#10;&#10;Description automatically generated">
            <a:extLst>
              <a:ext uri="{FF2B5EF4-FFF2-40B4-BE49-F238E27FC236}">
                <a16:creationId xmlns:a16="http://schemas.microsoft.com/office/drawing/2014/main" id="{4511772B-3AAC-CD3A-6B95-92443619AB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331" y="536447"/>
            <a:ext cx="9827337" cy="54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78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802972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A0BDD8E0-90C7-84CC-95A8-E660612B1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7459" y="0"/>
            <a:ext cx="2434542" cy="6255420"/>
          </a:xfrm>
          <a:prstGeom prst="rect">
            <a:avLst/>
          </a:prstGeom>
        </p:spPr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– Pollution Versus Depression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9991BC-F866-B416-E7A8-6EA4A3FC75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3005"/>
          <a:stretch/>
        </p:blipFill>
        <p:spPr>
          <a:xfrm>
            <a:off x="0" y="159722"/>
            <a:ext cx="9477451" cy="5968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6747DD-CA32-02CC-EF34-D4942A730968}"/>
              </a:ext>
            </a:extLst>
          </p:cNvPr>
          <p:cNvSpPr txBox="1"/>
          <p:nvPr/>
        </p:nvSpPr>
        <p:spPr>
          <a:xfrm>
            <a:off x="5505118" y="810541"/>
            <a:ext cx="3793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Correlation Coefficient: -0.26</a:t>
            </a:r>
          </a:p>
        </p:txBody>
      </p:sp>
    </p:spTree>
    <p:extLst>
      <p:ext uri="{BB962C8B-B14F-4D97-AF65-F5344CB8AC3E}">
        <p14:creationId xmlns:p14="http://schemas.microsoft.com/office/powerpoint/2010/main" val="4258922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CB4119-2B38-3A9B-8CEF-AC0B09EF6DC2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631CB8-10A5-04A7-0EB4-7A8FF0F0E6D1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E6C037-EB74-1198-C8CF-150A35B3261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>
                <a:solidFill>
                  <a:srgbClr val="5B5B5B"/>
                </a:solidFill>
              </a:rPr>
              <a:t>Which air pollutant has the most significant correlation to respiratory deaths?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FAAF4F-3F63-D64D-C9AC-E5A0C07A96A3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946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694502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81DC907-4FA8-D591-C942-3559FBD7E5EA}"/>
              </a:ext>
            </a:extLst>
          </p:cNvPr>
          <p:cNvSpPr/>
          <p:nvPr/>
        </p:nvSpPr>
        <p:spPr>
          <a:xfrm>
            <a:off x="7481737" y="436837"/>
            <a:ext cx="45719" cy="5737944"/>
          </a:xfrm>
          <a:custGeom>
            <a:avLst/>
            <a:gdLst>
              <a:gd name="connsiteX0" fmla="*/ 0 w 0"/>
              <a:gd name="connsiteY0" fmla="*/ 0 h 5693923"/>
              <a:gd name="connsiteX1" fmla="*/ 0 w 0"/>
              <a:gd name="connsiteY1" fmla="*/ 5693923 h 569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693923">
                <a:moveTo>
                  <a:pt x="0" y="0"/>
                </a:moveTo>
                <a:lnTo>
                  <a:pt x="0" y="5693923"/>
                </a:lnTo>
              </a:path>
            </a:pathLst>
          </a:custGeom>
          <a:noFill/>
          <a:ln>
            <a:gradFill>
              <a:gsLst>
                <a:gs pos="0">
                  <a:srgbClr val="6E8A95"/>
                </a:gs>
                <a:gs pos="100000">
                  <a:srgbClr val="A13E50">
                    <a:alpha val="54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BDA4ED-0C1F-AAC0-311E-0A74552CB6BB}"/>
              </a:ext>
            </a:extLst>
          </p:cNvPr>
          <p:cNvSpPr/>
          <p:nvPr/>
        </p:nvSpPr>
        <p:spPr>
          <a:xfrm>
            <a:off x="2650599" y="-35840"/>
            <a:ext cx="4835006" cy="482048"/>
          </a:xfrm>
          <a:prstGeom prst="rect">
            <a:avLst/>
          </a:prstGeom>
          <a:gradFill flip="none" rotWithShape="1">
            <a:gsLst>
              <a:gs pos="0">
                <a:srgbClr val="373C3A"/>
              </a:gs>
              <a:gs pos="50000">
                <a:srgbClr val="7D9993"/>
              </a:gs>
              <a:gs pos="100000">
                <a:srgbClr val="61616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Sulphur Dioxide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52A7AD-3F3F-219D-FA4B-6A2991C7B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-1"/>
            <a:ext cx="2650603" cy="6794073"/>
          </a:xfrm>
          <a:prstGeom prst="rect">
            <a:avLst/>
          </a:prstGeom>
        </p:spPr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– Pollution Versus Depression</a:t>
            </a:r>
          </a:p>
        </p:txBody>
      </p:sp>
      <p:pic>
        <p:nvPicPr>
          <p:cNvPr id="2" name="Picture 1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BDCBCBF3-F144-E871-F31D-03A64830022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8" t="5989" r="8500" b="228"/>
          <a:stretch/>
        </p:blipFill>
        <p:spPr>
          <a:xfrm>
            <a:off x="7905058" y="422054"/>
            <a:ext cx="3957362" cy="2565987"/>
          </a:xfrm>
          <a:prstGeom prst="rect">
            <a:avLst/>
          </a:prstGeom>
        </p:spPr>
      </p:pic>
      <p:pic>
        <p:nvPicPr>
          <p:cNvPr id="5" name="Picture 4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1ED62F16-CF33-B488-95C9-BA8691514F0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 t="6216" r="8213"/>
          <a:stretch/>
        </p:blipFill>
        <p:spPr>
          <a:xfrm>
            <a:off x="7905058" y="3546020"/>
            <a:ext cx="3957362" cy="2565987"/>
          </a:xfrm>
          <a:prstGeom prst="rect">
            <a:avLst/>
          </a:prstGeom>
        </p:spPr>
      </p:pic>
      <p:pic>
        <p:nvPicPr>
          <p:cNvPr id="6" name="Picture 5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DFF83F41-8B6A-35B7-9634-6C0E3B26052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" t="6216" r="5378"/>
          <a:stretch/>
        </p:blipFill>
        <p:spPr>
          <a:xfrm>
            <a:off x="2969737" y="3505612"/>
            <a:ext cx="4167987" cy="2606143"/>
          </a:xfrm>
          <a:prstGeom prst="rect">
            <a:avLst/>
          </a:prstGeom>
        </p:spPr>
      </p:pic>
      <p:pic>
        <p:nvPicPr>
          <p:cNvPr id="7" name="Picture 6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4A61A0DD-36C2-3676-C57A-41E3C96023D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" t="6216" r="7738"/>
          <a:stretch/>
        </p:blipFill>
        <p:spPr>
          <a:xfrm>
            <a:off x="2882251" y="447657"/>
            <a:ext cx="4103766" cy="25659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8927307-4C78-5444-3DB4-877EE01AEDDC}"/>
              </a:ext>
            </a:extLst>
          </p:cNvPr>
          <p:cNvSpPr/>
          <p:nvPr/>
        </p:nvSpPr>
        <p:spPr>
          <a:xfrm>
            <a:off x="2650603" y="3055258"/>
            <a:ext cx="4835002" cy="482048"/>
          </a:xfrm>
          <a:prstGeom prst="rect">
            <a:avLst/>
          </a:prstGeom>
          <a:gradFill flip="none" rotWithShape="1">
            <a:gsLst>
              <a:gs pos="0">
                <a:srgbClr val="373C3A"/>
              </a:gs>
              <a:gs pos="50000">
                <a:srgbClr val="7D9993"/>
              </a:gs>
              <a:gs pos="100000">
                <a:srgbClr val="61616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Nitrogen Monoxide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28E4D9-764E-1017-0F9D-02DB57A04CB9}"/>
              </a:ext>
            </a:extLst>
          </p:cNvPr>
          <p:cNvSpPr/>
          <p:nvPr/>
        </p:nvSpPr>
        <p:spPr>
          <a:xfrm>
            <a:off x="7485607" y="-35840"/>
            <a:ext cx="4706395" cy="482048"/>
          </a:xfrm>
          <a:prstGeom prst="rect">
            <a:avLst/>
          </a:prstGeom>
          <a:gradFill flip="none" rotWithShape="1">
            <a:gsLst>
              <a:gs pos="0">
                <a:srgbClr val="373C3A"/>
              </a:gs>
              <a:gs pos="50000">
                <a:srgbClr val="7D9993"/>
              </a:gs>
              <a:gs pos="100000">
                <a:srgbClr val="61616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Ammonia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E960CE-374A-55FD-A965-5950EFA7B254}"/>
              </a:ext>
            </a:extLst>
          </p:cNvPr>
          <p:cNvSpPr/>
          <p:nvPr/>
        </p:nvSpPr>
        <p:spPr>
          <a:xfrm>
            <a:off x="7485605" y="3055433"/>
            <a:ext cx="4706395" cy="482048"/>
          </a:xfrm>
          <a:prstGeom prst="rect">
            <a:avLst/>
          </a:prstGeom>
          <a:gradFill flip="none" rotWithShape="1">
            <a:gsLst>
              <a:gs pos="0">
                <a:srgbClr val="373C3A"/>
              </a:gs>
              <a:gs pos="50000">
                <a:srgbClr val="7D9993"/>
              </a:gs>
              <a:gs pos="100000">
                <a:srgbClr val="61616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Carbon Monoxide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85632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D82040F3-AB4A-BD67-6C85-39E5DB84A9F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929618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2" imgH="392" progId="TCLayout.ActiveDocument.1">
                  <p:embed/>
                </p:oleObj>
              </mc:Choice>
              <mc:Fallback>
                <p:oleObj name="think-cell Slide" r:id="rId3" imgW="392" imgH="392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6" descr="Aerial view of a town&#10;&#10;Description automatically generated">
            <a:extLst>
              <a:ext uri="{FF2B5EF4-FFF2-40B4-BE49-F238E27FC236}">
                <a16:creationId xmlns:a16="http://schemas.microsoft.com/office/drawing/2014/main" id="{1A379AC3-2480-347D-6AB7-2E3A9CBCFB6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9" b="4809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6" y="1596571"/>
            <a:ext cx="9467127" cy="3465425"/>
          </a:xfrm>
          <a:solidFill>
            <a:srgbClr val="1E3523">
              <a:alpha val="42000"/>
            </a:srgbClr>
          </a:solidFill>
        </p:spPr>
        <p:txBody>
          <a:bodyPr vert="horz" anchor="b">
            <a:normAutofit/>
          </a:bodyPr>
          <a:lstStyle/>
          <a:p>
            <a:r>
              <a:rPr lang="en-US" sz="6600" b="1" dirty="0"/>
              <a:t>Clearing the Air:</a:t>
            </a:r>
            <a:br>
              <a:rPr lang="en-US" sz="6600" b="1" dirty="0"/>
            </a:br>
            <a:r>
              <a:rPr lang="en-US" sz="6600" b="1" dirty="0"/>
              <a:t> </a:t>
            </a:r>
            <a:r>
              <a:rPr lang="en-US" sz="2000" b="1" dirty="0"/>
              <a:t>Unveiling Insights on Health Through Data Analysis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188926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 vert="horz"/>
          <a:lstStyle/>
          <a:p>
            <a:r>
              <a:rPr lang="en-US" sz="6600" dirty="0">
                <a:solidFill>
                  <a:schemeClr val="accent1">
                    <a:lumMod val="50000"/>
                  </a:schemeClr>
                </a:solidFill>
              </a:rPr>
              <a:t>CONCLUSIONS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763D88C-CCAB-046B-9B28-70D6143DA6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So, What are Our Thoughts?</a:t>
            </a:r>
          </a:p>
        </p:txBody>
      </p:sp>
    </p:spTree>
    <p:extLst>
      <p:ext uri="{BB962C8B-B14F-4D97-AF65-F5344CB8AC3E}">
        <p14:creationId xmlns:p14="http://schemas.microsoft.com/office/powerpoint/2010/main" val="2217300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Conclusions &amp; Limitations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9582513-3E33-2717-874F-716B24A05622}"/>
              </a:ext>
            </a:extLst>
          </p:cNvPr>
          <p:cNvSpPr/>
          <p:nvPr/>
        </p:nvSpPr>
        <p:spPr>
          <a:xfrm>
            <a:off x="381965" y="874583"/>
            <a:ext cx="5382227" cy="2210765"/>
          </a:xfrm>
          <a:prstGeom prst="roundRect">
            <a:avLst>
              <a:gd name="adj" fmla="val 16143"/>
            </a:avLst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Population v Pollution Levels </a:t>
            </a:r>
          </a:p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= </a:t>
            </a:r>
          </a:p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Correlation (Global)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≠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Weak Correlation (Australia)</a:t>
            </a:r>
            <a:endParaRPr lang="en-US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F8872FF-739D-2773-1010-4C09FB554A3C}"/>
              </a:ext>
            </a:extLst>
          </p:cNvPr>
          <p:cNvSpPr/>
          <p:nvPr/>
        </p:nvSpPr>
        <p:spPr>
          <a:xfrm>
            <a:off x="6427810" y="874583"/>
            <a:ext cx="5382227" cy="2210765"/>
          </a:xfrm>
          <a:prstGeom prst="roundRect">
            <a:avLst>
              <a:gd name="adj" fmla="val 16143"/>
            </a:avLst>
          </a:prstGeom>
          <a:gradFill flip="none" rotWithShape="1">
            <a:gsLst>
              <a:gs pos="100000">
                <a:schemeClr val="bg2">
                  <a:lumMod val="90000"/>
                </a:schemeClr>
              </a:gs>
              <a:gs pos="0">
                <a:schemeClr val="bg2">
                  <a:lumMod val="75000"/>
                </a:schemeClr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Tx/>
              <a:buChar char="-"/>
            </a:pP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Timeframe (2 years)</a:t>
            </a:r>
          </a:p>
          <a:p>
            <a:pPr marL="457200" indent="-457200" algn="ctr">
              <a:buFontTx/>
              <a:buChar char="-"/>
            </a:pP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Socio-economic considerations</a:t>
            </a:r>
          </a:p>
          <a:p>
            <a:pPr marL="457200" indent="-457200" algn="ctr">
              <a:buFontTx/>
              <a:buChar char="-"/>
            </a:pPr>
            <a:endParaRPr lang="en-US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5D27F83-202B-CCEE-AAAE-CB3A184E6347}"/>
              </a:ext>
            </a:extLst>
          </p:cNvPr>
          <p:cNvSpPr/>
          <p:nvPr/>
        </p:nvSpPr>
        <p:spPr>
          <a:xfrm>
            <a:off x="381964" y="3496326"/>
            <a:ext cx="5382227" cy="2210765"/>
          </a:xfrm>
          <a:prstGeom prst="roundRect">
            <a:avLst>
              <a:gd name="adj" fmla="val 16143"/>
            </a:avLst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Pollution Level Means Vary by Season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7C9C2A6-8EDA-8654-AC07-9F841DD1C189}"/>
              </a:ext>
            </a:extLst>
          </p:cNvPr>
          <p:cNvSpPr/>
          <p:nvPr/>
        </p:nvSpPr>
        <p:spPr>
          <a:xfrm>
            <a:off x="6427810" y="3496326"/>
            <a:ext cx="5382227" cy="2210765"/>
          </a:xfrm>
          <a:prstGeom prst="roundRect">
            <a:avLst>
              <a:gd name="adj" fmla="val 16143"/>
            </a:avLst>
          </a:prstGeom>
          <a:gradFill flip="none" rotWithShape="1">
            <a:gsLst>
              <a:gs pos="100000">
                <a:schemeClr val="accent1">
                  <a:lumMod val="20000"/>
                  <a:lumOff val="80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Timeframes (2 years)</a:t>
            </a:r>
          </a:p>
          <a:p>
            <a:pPr marL="285750" indent="-285750" algn="ctr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Consistency of reporting and analysis across countries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329CB5-EDBF-C7E1-D6E8-BF127F677BB0}"/>
              </a:ext>
            </a:extLst>
          </p:cNvPr>
          <p:cNvSpPr/>
          <p:nvPr/>
        </p:nvSpPr>
        <p:spPr>
          <a:xfrm>
            <a:off x="0" y="-35840"/>
            <a:ext cx="6025155" cy="482048"/>
          </a:xfrm>
          <a:prstGeom prst="rect">
            <a:avLst/>
          </a:prstGeom>
          <a:gradFill flip="none" rotWithShape="1">
            <a:gsLst>
              <a:gs pos="0">
                <a:srgbClr val="373C3A"/>
              </a:gs>
              <a:gs pos="50000">
                <a:srgbClr val="7D9993"/>
              </a:gs>
              <a:gs pos="100000">
                <a:srgbClr val="61616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CDA3D7-2AFC-3EC7-63E3-F116F08F549E}"/>
              </a:ext>
            </a:extLst>
          </p:cNvPr>
          <p:cNvSpPr/>
          <p:nvPr/>
        </p:nvSpPr>
        <p:spPr>
          <a:xfrm>
            <a:off x="6075946" y="-35840"/>
            <a:ext cx="6116054" cy="482048"/>
          </a:xfrm>
          <a:prstGeom prst="rect">
            <a:avLst/>
          </a:prstGeom>
          <a:gradFill flip="none" rotWithShape="1">
            <a:gsLst>
              <a:gs pos="0">
                <a:srgbClr val="373C3A"/>
              </a:gs>
              <a:gs pos="50000">
                <a:srgbClr val="7D9993"/>
              </a:gs>
              <a:gs pos="100000">
                <a:srgbClr val="61616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Limitations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D8FF445-DA4C-A616-CFE8-F49A93FEE681}"/>
              </a:ext>
            </a:extLst>
          </p:cNvPr>
          <p:cNvSpPr/>
          <p:nvPr/>
        </p:nvSpPr>
        <p:spPr>
          <a:xfrm>
            <a:off x="211668" y="3341385"/>
            <a:ext cx="768942" cy="76894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D434B8B-7DF0-ACC0-7F9A-274A80262033}"/>
              </a:ext>
            </a:extLst>
          </p:cNvPr>
          <p:cNvSpPr/>
          <p:nvPr/>
        </p:nvSpPr>
        <p:spPr>
          <a:xfrm>
            <a:off x="194226" y="662114"/>
            <a:ext cx="768942" cy="76894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79087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Conclusions &amp; Limitations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9582513-3E33-2717-874F-716B24A05622}"/>
              </a:ext>
            </a:extLst>
          </p:cNvPr>
          <p:cNvSpPr/>
          <p:nvPr/>
        </p:nvSpPr>
        <p:spPr>
          <a:xfrm>
            <a:off x="381965" y="825815"/>
            <a:ext cx="5382227" cy="2210765"/>
          </a:xfrm>
          <a:prstGeom prst="roundRect">
            <a:avLst>
              <a:gd name="adj" fmla="val 16143"/>
            </a:avLst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Air Pollution v Depressive Mental Health Disorders</a:t>
            </a:r>
          </a:p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=</a:t>
            </a:r>
          </a:p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Inconclusive (more study needed)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F8872FF-739D-2773-1010-4C09FB554A3C}"/>
              </a:ext>
            </a:extLst>
          </p:cNvPr>
          <p:cNvSpPr/>
          <p:nvPr/>
        </p:nvSpPr>
        <p:spPr>
          <a:xfrm>
            <a:off x="6446098" y="825815"/>
            <a:ext cx="5382227" cy="2210765"/>
          </a:xfrm>
          <a:prstGeom prst="roundRect">
            <a:avLst>
              <a:gd name="adj" fmla="val 16143"/>
            </a:avLst>
          </a:prstGeom>
          <a:gradFill flip="none" rotWithShape="1">
            <a:gsLst>
              <a:gs pos="100000">
                <a:schemeClr val="bg2">
                  <a:lumMod val="90000"/>
                </a:schemeClr>
              </a:gs>
              <a:gs pos="0">
                <a:schemeClr val="bg2">
                  <a:lumMod val="75000"/>
                </a:schemeClr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Tx/>
              <a:buChar char="-"/>
            </a:pP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Data collection bias</a:t>
            </a:r>
          </a:p>
          <a:p>
            <a:pPr marL="457200" indent="-457200" algn="ctr">
              <a:buFontTx/>
              <a:buChar char="-"/>
            </a:pP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Consistency of reporting</a:t>
            </a:r>
          </a:p>
          <a:p>
            <a:pPr marL="457200" indent="-457200" algn="ctr">
              <a:buFontTx/>
              <a:buChar char="-"/>
            </a:pPr>
            <a:endParaRPr lang="en-US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5D27F83-202B-CCEE-AAAE-CB3A184E6347}"/>
              </a:ext>
            </a:extLst>
          </p:cNvPr>
          <p:cNvSpPr/>
          <p:nvPr/>
        </p:nvSpPr>
        <p:spPr>
          <a:xfrm>
            <a:off x="381964" y="3520710"/>
            <a:ext cx="5382227" cy="2210765"/>
          </a:xfrm>
          <a:prstGeom prst="roundRect">
            <a:avLst>
              <a:gd name="adj" fmla="val 16143"/>
            </a:avLst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Air Pollution v Respiratory Deaths</a:t>
            </a:r>
          </a:p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=</a:t>
            </a:r>
          </a:p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Significant Correlation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7C9C2A6-8EDA-8654-AC07-9F841DD1C189}"/>
              </a:ext>
            </a:extLst>
          </p:cNvPr>
          <p:cNvSpPr/>
          <p:nvPr/>
        </p:nvSpPr>
        <p:spPr>
          <a:xfrm>
            <a:off x="6446098" y="3520710"/>
            <a:ext cx="5382227" cy="2210765"/>
          </a:xfrm>
          <a:prstGeom prst="roundRect">
            <a:avLst>
              <a:gd name="adj" fmla="val 16143"/>
            </a:avLst>
          </a:prstGeom>
          <a:gradFill flip="none" rotWithShape="1">
            <a:gsLst>
              <a:gs pos="100000">
                <a:schemeClr val="accent1">
                  <a:lumMod val="20000"/>
                  <a:lumOff val="80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Ecological fallacy</a:t>
            </a:r>
          </a:p>
          <a:p>
            <a:pPr marL="457200" indent="-457200" algn="ctr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Correlation ≠ Causation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E8A3AA-6CE7-E63E-1B53-9CEB9579CBFE}"/>
              </a:ext>
            </a:extLst>
          </p:cNvPr>
          <p:cNvSpPr/>
          <p:nvPr/>
        </p:nvSpPr>
        <p:spPr>
          <a:xfrm>
            <a:off x="0" y="-35840"/>
            <a:ext cx="6025155" cy="482048"/>
          </a:xfrm>
          <a:prstGeom prst="rect">
            <a:avLst/>
          </a:prstGeom>
          <a:gradFill flip="none" rotWithShape="1">
            <a:gsLst>
              <a:gs pos="0">
                <a:srgbClr val="373C3A"/>
              </a:gs>
              <a:gs pos="50000">
                <a:srgbClr val="7D9993"/>
              </a:gs>
              <a:gs pos="100000">
                <a:srgbClr val="61616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06EACA-FEEC-3E69-AB76-C395D712DAB3}"/>
              </a:ext>
            </a:extLst>
          </p:cNvPr>
          <p:cNvSpPr/>
          <p:nvPr/>
        </p:nvSpPr>
        <p:spPr>
          <a:xfrm>
            <a:off x="6075946" y="-35840"/>
            <a:ext cx="6116054" cy="482048"/>
          </a:xfrm>
          <a:prstGeom prst="rect">
            <a:avLst/>
          </a:prstGeom>
          <a:gradFill flip="none" rotWithShape="1">
            <a:gsLst>
              <a:gs pos="0">
                <a:srgbClr val="373C3A"/>
              </a:gs>
              <a:gs pos="50000">
                <a:srgbClr val="7D9993"/>
              </a:gs>
              <a:gs pos="100000">
                <a:srgbClr val="61616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Limitations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687AF33-F758-2B01-79F0-2AE6194BD8CF}"/>
              </a:ext>
            </a:extLst>
          </p:cNvPr>
          <p:cNvSpPr/>
          <p:nvPr/>
        </p:nvSpPr>
        <p:spPr>
          <a:xfrm>
            <a:off x="194226" y="662114"/>
            <a:ext cx="768942" cy="76894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23AECE0-043A-9324-5D47-E3C608938A45}"/>
              </a:ext>
            </a:extLst>
          </p:cNvPr>
          <p:cNvSpPr/>
          <p:nvPr/>
        </p:nvSpPr>
        <p:spPr>
          <a:xfrm>
            <a:off x="211668" y="3341385"/>
            <a:ext cx="768942" cy="76894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48559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C866DB04-4A94-65F2-0A10-9388C985AA4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775826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866DB04-4A94-65F2-0A10-9388C985AA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6">
            <a:alphaModFix amt="4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E1F80F8-7258-9543-FEEC-23914C1EFD3C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alpha val="72000"/>
                </a:schemeClr>
              </a:gs>
              <a:gs pos="100000">
                <a:schemeClr val="accent2">
                  <a:lumMod val="97000"/>
                  <a:lumOff val="3000"/>
                  <a:alpha val="72000"/>
                </a:schemeClr>
              </a:gs>
              <a:gs pos="50000">
                <a:schemeClr val="accent1">
                  <a:alpha val="84000"/>
                </a:schemeClr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400" cap="all" spc="300">
              <a:solidFill>
                <a:schemeClr val="bg1"/>
              </a:solidFill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F47BECE4-FCCE-62B7-22A1-28A7E6E33B4B}"/>
              </a:ext>
            </a:extLst>
          </p:cNvPr>
          <p:cNvSpPr txBox="1">
            <a:spLocks/>
          </p:cNvSpPr>
          <p:nvPr/>
        </p:nvSpPr>
        <p:spPr>
          <a:xfrm>
            <a:off x="1362437" y="400485"/>
            <a:ext cx="9467127" cy="252791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88163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2">
                <a:lumMod val="20000"/>
                <a:lumOff val="8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410748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 vert="horz"/>
          <a:lstStyle/>
          <a:p>
            <a:r>
              <a:rPr lang="en-US" sz="6600" dirty="0">
                <a:solidFill>
                  <a:schemeClr val="accent1">
                    <a:lumMod val="50000"/>
                  </a:schemeClr>
                </a:solidFill>
              </a:rPr>
              <a:t>THE Process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763D88C-CCAB-046B-9B28-70D6143DA6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Data and Process</a:t>
            </a:r>
          </a:p>
        </p:txBody>
      </p:sp>
    </p:spTree>
    <p:extLst>
      <p:ext uri="{BB962C8B-B14F-4D97-AF65-F5344CB8AC3E}">
        <p14:creationId xmlns:p14="http://schemas.microsoft.com/office/powerpoint/2010/main" val="615996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think-cell data - do not delete" hidden="1">
            <a:extLst>
              <a:ext uri="{FF2B5EF4-FFF2-40B4-BE49-F238E27FC236}">
                <a16:creationId xmlns:a16="http://schemas.microsoft.com/office/drawing/2014/main" id="{F30F2769-FD8D-74BB-3541-158C4DAB657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92241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2" imgH="392" progId="TCLayout.ActiveDocument.1">
                  <p:embed/>
                </p:oleObj>
              </mc:Choice>
              <mc:Fallback>
                <p:oleObj name="think-cell Slide" r:id="rId3" imgW="392" imgH="392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97FD781-53E6-7D44-728D-72FF6FBA2A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19" y="2497"/>
            <a:ext cx="3396615" cy="6860795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76000">
                <a:schemeClr val="accent1"/>
              </a:gs>
            </a:gsLst>
            <a:path path="circle">
              <a:fillToRect l="100000" t="100000"/>
            </a:path>
          </a:gra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cap="all" spc="300" dirty="0">
                <a:solidFill>
                  <a:schemeClr val="bg1"/>
                </a:solidFill>
              </a:rPr>
              <a:t>OpenWeatherMap Air Pollution API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cap="all" spc="3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cap="all" spc="300" dirty="0">
                <a:solidFill>
                  <a:schemeClr val="bg1"/>
                </a:solidFill>
              </a:rPr>
              <a:t>Global Health Data Exchange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cap="all" spc="3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cap="all" spc="300" dirty="0">
                <a:solidFill>
                  <a:schemeClr val="bg1"/>
                </a:solidFill>
              </a:rPr>
              <a:t>Australian Bureau of Statistics (2021) Regional Population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cap="all" spc="3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cap="all" spc="300" dirty="0">
                <a:solidFill>
                  <a:schemeClr val="bg1"/>
                </a:solidFill>
              </a:rPr>
              <a:t>API NINJAS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8A93D20-B9B6-B481-D067-70B82F3BA95A}"/>
              </a:ext>
            </a:extLst>
          </p:cNvPr>
          <p:cNvGrpSpPr/>
          <p:nvPr/>
        </p:nvGrpSpPr>
        <p:grpSpPr>
          <a:xfrm>
            <a:off x="3573906" y="2044459"/>
            <a:ext cx="8437474" cy="4092895"/>
            <a:chOff x="135136" y="2120659"/>
            <a:chExt cx="8437474" cy="4092895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2F36615-B3D1-4486-3C3E-7AFF1149B99E}"/>
                </a:ext>
              </a:extLst>
            </p:cNvPr>
            <p:cNvSpPr/>
            <p:nvPr/>
          </p:nvSpPr>
          <p:spPr>
            <a:xfrm>
              <a:off x="2144431" y="2126363"/>
              <a:ext cx="1736658" cy="45729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>
                  <a:solidFill>
                    <a:srgbClr val="6D2382"/>
                  </a:solidFill>
                  <a:latin typeface="+mj-lt"/>
                </a:rPr>
                <a:t>Collation</a:t>
              </a:r>
              <a:endParaRPr lang="en-US" sz="1400" dirty="0">
                <a:solidFill>
                  <a:srgbClr val="6D2382"/>
                </a:solidFill>
                <a:latin typeface="+mj-lt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ACAB342-638F-2A66-60EC-E2BC4DFC9A37}"/>
                </a:ext>
              </a:extLst>
            </p:cNvPr>
            <p:cNvSpPr/>
            <p:nvPr/>
          </p:nvSpPr>
          <p:spPr>
            <a:xfrm>
              <a:off x="4358554" y="2120659"/>
              <a:ext cx="1736658" cy="45729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>
                  <a:solidFill>
                    <a:srgbClr val="6D2382"/>
                  </a:solidFill>
                  <a:latin typeface="+mj-lt"/>
                </a:rPr>
                <a:t>Cleaning</a:t>
              </a:r>
              <a:endParaRPr lang="en-US" sz="1400" dirty="0">
                <a:solidFill>
                  <a:srgbClr val="6D2382"/>
                </a:solidFill>
                <a:latin typeface="+mj-lt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BD587CA-5CDD-1DC3-27D9-0FADF67F5525}"/>
                </a:ext>
              </a:extLst>
            </p:cNvPr>
            <p:cNvSpPr/>
            <p:nvPr/>
          </p:nvSpPr>
          <p:spPr>
            <a:xfrm>
              <a:off x="6835952" y="2798543"/>
              <a:ext cx="1736658" cy="45729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rgbClr val="6D2382"/>
                  </a:solidFill>
                  <a:latin typeface="+mj-lt"/>
                </a:rPr>
                <a:t>Descriptive Stats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CE6C30B-09AC-99BD-7BED-0B5933E68BEA}"/>
                </a:ext>
              </a:extLst>
            </p:cNvPr>
            <p:cNvSpPr/>
            <p:nvPr/>
          </p:nvSpPr>
          <p:spPr>
            <a:xfrm>
              <a:off x="6835952" y="3465829"/>
              <a:ext cx="1736658" cy="45729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rgbClr val="6D2382"/>
                  </a:solidFill>
                  <a:latin typeface="+mj-lt"/>
                </a:rPr>
                <a:t>Graphical Stats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5A4AD425-ABDA-ED4E-FFB5-659C823848FD}"/>
                </a:ext>
              </a:extLst>
            </p:cNvPr>
            <p:cNvSpPr/>
            <p:nvPr/>
          </p:nvSpPr>
          <p:spPr>
            <a:xfrm>
              <a:off x="1251559" y="3140849"/>
              <a:ext cx="1736658" cy="45729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Define</a:t>
              </a:r>
              <a:endParaRPr lang="en-US" sz="1400" dirty="0">
                <a:solidFill>
                  <a:schemeClr val="accent2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B7D4035-F6F4-25D3-C45C-CF3FB9371BA3}"/>
                </a:ext>
              </a:extLst>
            </p:cNvPr>
            <p:cNvSpPr/>
            <p:nvPr/>
          </p:nvSpPr>
          <p:spPr>
            <a:xfrm>
              <a:off x="3236310" y="2506322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Data Preparation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0417615-F5D3-ADD3-A532-D3B26C4076CF}"/>
                </a:ext>
              </a:extLst>
            </p:cNvPr>
            <p:cNvSpPr/>
            <p:nvPr/>
          </p:nvSpPr>
          <p:spPr>
            <a:xfrm>
              <a:off x="5248147" y="3140849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Exploratory Data Analysis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8913CA2-178F-70FA-6899-BB8683FA65F1}"/>
                </a:ext>
              </a:extLst>
            </p:cNvPr>
            <p:cNvSpPr/>
            <p:nvPr/>
          </p:nvSpPr>
          <p:spPr>
            <a:xfrm>
              <a:off x="5248147" y="4350925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Interpretation &amp; Validation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15C4143-DB61-CD04-AD2E-2C15AD8280D7}"/>
                </a:ext>
              </a:extLst>
            </p:cNvPr>
            <p:cNvSpPr/>
            <p:nvPr/>
          </p:nvSpPr>
          <p:spPr>
            <a:xfrm>
              <a:off x="3236310" y="5133969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Conclusions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8AC058D-D4EF-B2BA-7A16-57D120DA66BA}"/>
                </a:ext>
              </a:extLst>
            </p:cNvPr>
            <p:cNvSpPr/>
            <p:nvPr/>
          </p:nvSpPr>
          <p:spPr>
            <a:xfrm>
              <a:off x="808525" y="5756259"/>
              <a:ext cx="1736658" cy="457295"/>
            </a:xfrm>
            <a:prstGeom prst="roundRect">
              <a:avLst/>
            </a:prstGeom>
            <a:solidFill>
              <a:srgbClr val="05043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Output: </a:t>
              </a: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Reporting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74C7551-7BFB-B5AF-63E2-E2E507DE3F99}"/>
                </a:ext>
              </a:extLst>
            </p:cNvPr>
            <p:cNvSpPr/>
            <p:nvPr/>
          </p:nvSpPr>
          <p:spPr>
            <a:xfrm>
              <a:off x="1251559" y="4350925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Review &amp; </a:t>
              </a:r>
            </a:p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Feedback</a:t>
              </a:r>
            </a:p>
          </p:txBody>
        </p:sp>
        <p:cxnSp>
          <p:nvCxnSpPr>
            <p:cNvPr id="14" name="Connector: Curved 13">
              <a:extLst>
                <a:ext uri="{FF2B5EF4-FFF2-40B4-BE49-F238E27FC236}">
                  <a16:creationId xmlns:a16="http://schemas.microsoft.com/office/drawing/2014/main" id="{7967BBCE-29A9-CF46-BA1A-ED6745C3F8F9}"/>
                </a:ext>
              </a:extLst>
            </p:cNvPr>
            <p:cNvCxnSpPr>
              <a:stCxn id="4" idx="3"/>
              <a:endCxn id="5" idx="0"/>
            </p:cNvCxnSpPr>
            <p:nvPr/>
          </p:nvCxnSpPr>
          <p:spPr>
            <a:xfrm>
              <a:off x="4972968" y="2734970"/>
              <a:ext cx="1143508" cy="405879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Curved 14">
              <a:extLst>
                <a:ext uri="{FF2B5EF4-FFF2-40B4-BE49-F238E27FC236}">
                  <a16:creationId xmlns:a16="http://schemas.microsoft.com/office/drawing/2014/main" id="{3D57C331-4EE8-D051-E38D-A1D7665D2BC6}"/>
                </a:ext>
              </a:extLst>
            </p:cNvPr>
            <p:cNvCxnSpPr>
              <a:stCxn id="10" idx="2"/>
              <a:endCxn id="11" idx="3"/>
            </p:cNvCxnSpPr>
            <p:nvPr/>
          </p:nvCxnSpPr>
          <p:spPr>
            <a:xfrm rot="5400000">
              <a:off x="5267524" y="4513664"/>
              <a:ext cx="554397" cy="1143508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D3AFE32-8E64-E6A1-57A9-801BDD7EA7CC}"/>
                </a:ext>
              </a:extLst>
            </p:cNvPr>
            <p:cNvCxnSpPr>
              <a:stCxn id="5" idx="2"/>
              <a:endCxn id="10" idx="0"/>
            </p:cNvCxnSpPr>
            <p:nvPr/>
          </p:nvCxnSpPr>
          <p:spPr>
            <a:xfrm>
              <a:off x="6116476" y="3598144"/>
              <a:ext cx="0" cy="7527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9F4D0A25-0927-2840-0F7B-8CCB08AD29FC}"/>
                </a:ext>
              </a:extLst>
            </p:cNvPr>
            <p:cNvCxnSpPr>
              <a:stCxn id="11" idx="1"/>
              <a:endCxn id="13" idx="2"/>
            </p:cNvCxnSpPr>
            <p:nvPr/>
          </p:nvCxnSpPr>
          <p:spPr>
            <a:xfrm rot="10800000">
              <a:off x="2119888" y="4808221"/>
              <a:ext cx="1116422" cy="554397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78AD097-9741-ACBC-BA53-076D688A4D8A}"/>
                </a:ext>
              </a:extLst>
            </p:cNvPr>
            <p:cNvCxnSpPr>
              <a:cxnSpLocks/>
              <a:stCxn id="13" idx="0"/>
              <a:endCxn id="3" idx="2"/>
            </p:cNvCxnSpPr>
            <p:nvPr/>
          </p:nvCxnSpPr>
          <p:spPr>
            <a:xfrm flipV="1">
              <a:off x="2119888" y="3598143"/>
              <a:ext cx="0" cy="75278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Curved 18">
              <a:extLst>
                <a:ext uri="{FF2B5EF4-FFF2-40B4-BE49-F238E27FC236}">
                  <a16:creationId xmlns:a16="http://schemas.microsoft.com/office/drawing/2014/main" id="{5CFA4194-E696-9629-CA7D-5E4443A963D0}"/>
                </a:ext>
              </a:extLst>
            </p:cNvPr>
            <p:cNvCxnSpPr>
              <a:cxnSpLocks/>
              <a:stCxn id="3" idx="0"/>
              <a:endCxn id="4" idx="1"/>
            </p:cNvCxnSpPr>
            <p:nvPr/>
          </p:nvCxnSpPr>
          <p:spPr>
            <a:xfrm rot="5400000" flipH="1" flipV="1">
              <a:off x="2475160" y="2379699"/>
              <a:ext cx="405879" cy="1116422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83F0FB2-6B6B-0781-8E84-D8BC3C04BAAE}"/>
                </a:ext>
              </a:extLst>
            </p:cNvPr>
            <p:cNvSpPr/>
            <p:nvPr/>
          </p:nvSpPr>
          <p:spPr>
            <a:xfrm>
              <a:off x="1003465" y="3222490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BCBD903-6D27-5552-0FB7-C11012522526}"/>
                </a:ext>
              </a:extLst>
            </p:cNvPr>
            <p:cNvSpPr/>
            <p:nvPr/>
          </p:nvSpPr>
          <p:spPr>
            <a:xfrm>
              <a:off x="3942481" y="2310874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5F7533D-3FFE-D050-B961-3AFB02E9BBBD}"/>
                </a:ext>
              </a:extLst>
            </p:cNvPr>
            <p:cNvSpPr/>
            <p:nvPr/>
          </p:nvSpPr>
          <p:spPr>
            <a:xfrm>
              <a:off x="5000053" y="3222490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CFAAEB5-AD51-321D-3A42-ECBE0C6448B5}"/>
                </a:ext>
              </a:extLst>
            </p:cNvPr>
            <p:cNvSpPr/>
            <p:nvPr/>
          </p:nvSpPr>
          <p:spPr>
            <a:xfrm>
              <a:off x="5043579" y="4427742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01E95A5-26AD-EDA2-6A43-CA27CF76D48A}"/>
                </a:ext>
              </a:extLst>
            </p:cNvPr>
            <p:cNvSpPr/>
            <p:nvPr/>
          </p:nvSpPr>
          <p:spPr>
            <a:xfrm>
              <a:off x="3940072" y="4918841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DDFD444-B7C0-2C6C-E417-FBE48AD8AB7E}"/>
                </a:ext>
              </a:extLst>
            </p:cNvPr>
            <p:cNvSpPr/>
            <p:nvPr/>
          </p:nvSpPr>
          <p:spPr>
            <a:xfrm>
              <a:off x="982699" y="4412996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D38F3C5-75CE-C3CB-2DE6-2974C26955A7}"/>
                </a:ext>
              </a:extLst>
            </p:cNvPr>
            <p:cNvSpPr/>
            <p:nvPr/>
          </p:nvSpPr>
          <p:spPr>
            <a:xfrm>
              <a:off x="135136" y="3745886"/>
              <a:ext cx="1736658" cy="45729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Input: </a:t>
              </a:r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Hypothesis</a:t>
              </a:r>
            </a:p>
          </p:txBody>
        </p:sp>
        <p:sp>
          <p:nvSpPr>
            <p:cNvPr id="40" name="Arrow: Bent 39">
              <a:extLst>
                <a:ext uri="{FF2B5EF4-FFF2-40B4-BE49-F238E27FC236}">
                  <a16:creationId xmlns:a16="http://schemas.microsoft.com/office/drawing/2014/main" id="{C1C4C69C-EAA7-D55E-5B10-4522B08C5E82}"/>
                </a:ext>
              </a:extLst>
            </p:cNvPr>
            <p:cNvSpPr/>
            <p:nvPr/>
          </p:nvSpPr>
          <p:spPr>
            <a:xfrm flipV="1">
              <a:off x="232773" y="4255990"/>
              <a:ext cx="487613" cy="1847824"/>
            </a:xfrm>
            <a:prstGeom prst="bentArrow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Arrow: Bent 48">
              <a:extLst>
                <a:ext uri="{FF2B5EF4-FFF2-40B4-BE49-F238E27FC236}">
                  <a16:creationId xmlns:a16="http://schemas.microsoft.com/office/drawing/2014/main" id="{5290146E-6805-3C74-2BA2-8CA1B02CBBAE}"/>
                </a:ext>
              </a:extLst>
            </p:cNvPr>
            <p:cNvSpPr/>
            <p:nvPr/>
          </p:nvSpPr>
          <p:spPr>
            <a:xfrm rot="16200000">
              <a:off x="526348" y="4324678"/>
              <a:ext cx="431637" cy="333153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0" name="Arrow: Bent 49">
              <a:extLst>
                <a:ext uri="{FF2B5EF4-FFF2-40B4-BE49-F238E27FC236}">
                  <a16:creationId xmlns:a16="http://schemas.microsoft.com/office/drawing/2014/main" id="{0CD8BA9A-F527-04DF-5EE1-F276774F550E}"/>
                </a:ext>
              </a:extLst>
            </p:cNvPr>
            <p:cNvSpPr/>
            <p:nvPr/>
          </p:nvSpPr>
          <p:spPr>
            <a:xfrm>
              <a:off x="639674" y="3296960"/>
              <a:ext cx="327396" cy="376671"/>
            </a:xfrm>
            <a:prstGeom prst="bentArrow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5EEDC8DE-9312-E6D6-DA38-76D2524219FF}"/>
              </a:ext>
            </a:extLst>
          </p:cNvPr>
          <p:cNvSpPr/>
          <p:nvPr/>
        </p:nvSpPr>
        <p:spPr>
          <a:xfrm>
            <a:off x="11143051" y="0"/>
            <a:ext cx="1037546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B2D9358-DF40-D1E1-ED86-63855E6C5DE6}"/>
              </a:ext>
            </a:extLst>
          </p:cNvPr>
          <p:cNvSpPr txBox="1"/>
          <p:nvPr/>
        </p:nvSpPr>
        <p:spPr>
          <a:xfrm>
            <a:off x="3396934" y="2497"/>
            <a:ext cx="8795066" cy="1200329"/>
          </a:xfrm>
          <a:prstGeom prst="rect">
            <a:avLst/>
          </a:prstGeom>
          <a:solidFill>
            <a:srgbClr val="19304C"/>
          </a:solidFill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Söhne"/>
              </a:rPr>
              <a:t>Study Objective:</a:t>
            </a:r>
          </a:p>
          <a:p>
            <a:endParaRPr lang="en-US" b="1" i="0" dirty="0">
              <a:solidFill>
                <a:schemeClr val="bg1"/>
              </a:solidFill>
              <a:effectLst/>
              <a:latin typeface="Söhne"/>
            </a:endParaRPr>
          </a:p>
          <a:p>
            <a:r>
              <a:rPr lang="en-US" dirty="0">
                <a:solidFill>
                  <a:schemeClr val="bg1"/>
                </a:solidFill>
                <a:latin typeface="Söhne"/>
              </a:rPr>
              <a:t>A</a:t>
            </a: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nalyse key air pollution metrics at varying scales and over different timeframes to evaluate impact on public health and wellbeing.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609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think-cell data - do not delete" hidden="1">
            <a:extLst>
              <a:ext uri="{FF2B5EF4-FFF2-40B4-BE49-F238E27FC236}">
                <a16:creationId xmlns:a16="http://schemas.microsoft.com/office/drawing/2014/main" id="{F30F2769-FD8D-74BB-3541-158C4DAB657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30F2769-FD8D-74BB-3541-158C4DAB65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Rectangle 51">
            <a:extLst>
              <a:ext uri="{FF2B5EF4-FFF2-40B4-BE49-F238E27FC236}">
                <a16:creationId xmlns:a16="http://schemas.microsoft.com/office/drawing/2014/main" id="{5EEDC8DE-9312-E6D6-DA38-76D2524219FF}"/>
              </a:ext>
            </a:extLst>
          </p:cNvPr>
          <p:cNvSpPr/>
          <p:nvPr/>
        </p:nvSpPr>
        <p:spPr>
          <a:xfrm>
            <a:off x="11143051" y="0"/>
            <a:ext cx="1037546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23AA993B-BFC1-81AD-D500-E35C886E2BC2}"/>
              </a:ext>
            </a:extLst>
          </p:cNvPr>
          <p:cNvSpPr txBox="1">
            <a:spLocks/>
          </p:cNvSpPr>
          <p:nvPr/>
        </p:nvSpPr>
        <p:spPr>
          <a:xfrm>
            <a:off x="0" y="6174781"/>
            <a:ext cx="12192000" cy="683219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Pollutants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AD37CAFE-7960-E75D-30A0-CB241A32F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304480"/>
              </p:ext>
            </p:extLst>
          </p:nvPr>
        </p:nvGraphicFramePr>
        <p:xfrm>
          <a:off x="943100" y="405634"/>
          <a:ext cx="10305800" cy="4752014"/>
        </p:xfrm>
        <a:graphic>
          <a:graphicData uri="http://schemas.openxmlformats.org/drawingml/2006/table">
            <a:tbl>
              <a:tblPr/>
              <a:tblGrid>
                <a:gridCol w="1288225">
                  <a:extLst>
                    <a:ext uri="{9D8B030D-6E8A-4147-A177-3AD203B41FA5}">
                      <a16:colId xmlns:a16="http://schemas.microsoft.com/office/drawing/2014/main" val="1201547265"/>
                    </a:ext>
                  </a:extLst>
                </a:gridCol>
                <a:gridCol w="1288225">
                  <a:extLst>
                    <a:ext uri="{9D8B030D-6E8A-4147-A177-3AD203B41FA5}">
                      <a16:colId xmlns:a16="http://schemas.microsoft.com/office/drawing/2014/main" val="2607654032"/>
                    </a:ext>
                  </a:extLst>
                </a:gridCol>
                <a:gridCol w="1288225">
                  <a:extLst>
                    <a:ext uri="{9D8B030D-6E8A-4147-A177-3AD203B41FA5}">
                      <a16:colId xmlns:a16="http://schemas.microsoft.com/office/drawing/2014/main" val="2570781913"/>
                    </a:ext>
                  </a:extLst>
                </a:gridCol>
                <a:gridCol w="1288225">
                  <a:extLst>
                    <a:ext uri="{9D8B030D-6E8A-4147-A177-3AD203B41FA5}">
                      <a16:colId xmlns:a16="http://schemas.microsoft.com/office/drawing/2014/main" val="3471505930"/>
                    </a:ext>
                  </a:extLst>
                </a:gridCol>
                <a:gridCol w="1288225">
                  <a:extLst>
                    <a:ext uri="{9D8B030D-6E8A-4147-A177-3AD203B41FA5}">
                      <a16:colId xmlns:a16="http://schemas.microsoft.com/office/drawing/2014/main" val="13300764"/>
                    </a:ext>
                  </a:extLst>
                </a:gridCol>
                <a:gridCol w="1288225">
                  <a:extLst>
                    <a:ext uri="{9D8B030D-6E8A-4147-A177-3AD203B41FA5}">
                      <a16:colId xmlns:a16="http://schemas.microsoft.com/office/drawing/2014/main" val="535950206"/>
                    </a:ext>
                  </a:extLst>
                </a:gridCol>
                <a:gridCol w="1288225">
                  <a:extLst>
                    <a:ext uri="{9D8B030D-6E8A-4147-A177-3AD203B41FA5}">
                      <a16:colId xmlns:a16="http://schemas.microsoft.com/office/drawing/2014/main" val="1336417378"/>
                    </a:ext>
                  </a:extLst>
                </a:gridCol>
                <a:gridCol w="1288225">
                  <a:extLst>
                    <a:ext uri="{9D8B030D-6E8A-4147-A177-3AD203B41FA5}">
                      <a16:colId xmlns:a16="http://schemas.microsoft.com/office/drawing/2014/main" val="907019031"/>
                    </a:ext>
                  </a:extLst>
                </a:gridCol>
              </a:tblGrid>
              <a:tr h="550756">
                <a:tc rowSpan="2" gridSpan="2">
                  <a:txBody>
                    <a:bodyPr/>
                    <a:lstStyle/>
                    <a:p>
                      <a:pPr algn="l" fontAlgn="t"/>
                      <a:endParaRPr lang="en-US" sz="1800" b="0" dirty="0">
                        <a:effectLst/>
                      </a:endParaRP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effectLst/>
                        </a:rPr>
                        <a:t>SO</a:t>
                      </a:r>
                      <a:r>
                        <a:rPr lang="en-US" sz="2000" b="1" baseline="-25000" dirty="0">
                          <a:effectLst/>
                        </a:rPr>
                        <a:t>2</a:t>
                      </a:r>
                      <a:endParaRPr lang="en-US" sz="2000" b="1" dirty="0">
                        <a:effectLst/>
                      </a:endParaRPr>
                    </a:p>
                  </a:txBody>
                  <a:tcPr marL="99573" marR="99573" marT="99573" marB="99573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effectLst/>
                        </a:rPr>
                        <a:t>NO</a:t>
                      </a:r>
                      <a:r>
                        <a:rPr lang="en-US" sz="2000" b="1" baseline="-25000" dirty="0">
                          <a:effectLst/>
                        </a:rPr>
                        <a:t>2</a:t>
                      </a:r>
                      <a:endParaRPr lang="en-US" sz="2000" b="1" dirty="0">
                        <a:effectLst/>
                      </a:endParaRP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effectLst/>
                        </a:rPr>
                        <a:t>PM</a:t>
                      </a:r>
                      <a:r>
                        <a:rPr lang="en-US" sz="2000" b="1" baseline="-25000" dirty="0">
                          <a:effectLst/>
                        </a:rPr>
                        <a:t>10</a:t>
                      </a:r>
                      <a:endParaRPr lang="en-US" sz="2000" b="1" dirty="0">
                        <a:effectLst/>
                      </a:endParaRP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effectLst/>
                        </a:rPr>
                        <a:t>PM</a:t>
                      </a:r>
                      <a:r>
                        <a:rPr lang="en-US" sz="2000" b="1" baseline="-25000" dirty="0">
                          <a:effectLst/>
                        </a:rPr>
                        <a:t>2.5</a:t>
                      </a:r>
                      <a:endParaRPr lang="en-US" sz="2000" b="1" dirty="0">
                        <a:effectLst/>
                      </a:endParaRP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effectLst/>
                        </a:rPr>
                        <a:t>O</a:t>
                      </a:r>
                      <a:r>
                        <a:rPr lang="en-US" sz="2000" b="1" baseline="-25000" dirty="0">
                          <a:effectLst/>
                        </a:rPr>
                        <a:t>3</a:t>
                      </a:r>
                      <a:endParaRPr lang="en-US" sz="2000" b="1" dirty="0">
                        <a:effectLst/>
                      </a:endParaRP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effectLst/>
                        </a:rPr>
                        <a:t>CO</a:t>
                      </a: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999165"/>
                  </a:ext>
                </a:extLst>
              </a:tr>
              <a:tr h="432000">
                <a:tc gridSpan="2" vMerge="1">
                  <a:txBody>
                    <a:bodyPr/>
                    <a:lstStyle/>
                    <a:p>
                      <a:pPr algn="l" fontAlgn="t"/>
                      <a:endParaRPr lang="en-US" sz="1800" b="0" dirty="0">
                        <a:effectLst/>
                      </a:endParaRP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fontAlgn="t"/>
                      <a:r>
                        <a:rPr lang="fr-FR" sz="1800" b="1" i="1" dirty="0">
                          <a:effectLst/>
                        </a:rPr>
                        <a:t>Concentration in μg/m</a:t>
                      </a:r>
                      <a:r>
                        <a:rPr lang="fr-FR" sz="1800" b="1" i="1" baseline="30000" dirty="0">
                          <a:effectLst/>
                        </a:rPr>
                        <a:t>3</a:t>
                      </a:r>
                      <a:endParaRPr lang="en-US" sz="1800" b="1" i="1" dirty="0">
                        <a:effectLst/>
                      </a:endParaRP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t"/>
                      <a:endParaRPr lang="en-US" sz="1800" b="1" dirty="0">
                        <a:effectLst/>
                      </a:endParaRP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t"/>
                      <a:endParaRPr lang="en-US" sz="1800" b="1" dirty="0">
                        <a:effectLst/>
                      </a:endParaRP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t"/>
                      <a:endParaRPr lang="en-US" sz="1800" b="1" dirty="0">
                        <a:effectLst/>
                      </a:endParaRP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t"/>
                      <a:endParaRPr lang="en-US" sz="1800" b="1" dirty="0">
                        <a:effectLst/>
                      </a:endParaRP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t"/>
                      <a:endParaRPr lang="en-US" sz="1800" b="1" dirty="0">
                        <a:effectLst/>
                      </a:endParaRP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143841"/>
                  </a:ext>
                </a:extLst>
              </a:tr>
              <a:tr h="7422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Good</a:t>
                      </a: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</a:rPr>
                        <a:t>1</a:t>
                      </a: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[0; 20)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[0; 40)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[0; 20)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[0; 10)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[0; 60)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>
                          <a:effectLst/>
                        </a:rPr>
                        <a:t>[0; 4400)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5065532"/>
                  </a:ext>
                </a:extLst>
              </a:tr>
              <a:tr h="74601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Fair</a:t>
                      </a: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</a:rPr>
                        <a:t>2</a:t>
                      </a: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[20; 80)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[40; 70)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[20; 50)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[10; 25)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[60; 100)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[4400; 9400)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802153"/>
                  </a:ext>
                </a:extLst>
              </a:tr>
              <a:tr h="74601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Moderate</a:t>
                      </a: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>
                          <a:effectLst/>
                        </a:rPr>
                        <a:t>3</a:t>
                      </a: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>
                          <a:effectLst/>
                        </a:rPr>
                        <a:t>[80; 250)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>
                          <a:effectLst/>
                        </a:rPr>
                        <a:t>[70; 150)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[50; 100)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[25; 50)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[100; 140)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[9400-12400)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1810998"/>
                  </a:ext>
                </a:extLst>
              </a:tr>
              <a:tr h="74601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Poor</a:t>
                      </a: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>
                          <a:effectLst/>
                        </a:rPr>
                        <a:t>4</a:t>
                      </a: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>
                          <a:effectLst/>
                        </a:rPr>
                        <a:t>[250; 350)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>
                          <a:effectLst/>
                        </a:rPr>
                        <a:t>[150; 200)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[100; 200)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[50; 75)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[140; 180)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[12400; 15400)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0922811"/>
                  </a:ext>
                </a:extLst>
              </a:tr>
              <a:tr h="7422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Very Poor</a:t>
                      </a: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>
                          <a:effectLst/>
                        </a:rPr>
                        <a:t>5</a:t>
                      </a: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>
                          <a:effectLst/>
                        </a:rPr>
                        <a:t>⩾350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>
                          <a:effectLst/>
                        </a:rPr>
                        <a:t>⩾200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>
                          <a:effectLst/>
                        </a:rPr>
                        <a:t>⩾200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>
                          <a:effectLst/>
                        </a:rPr>
                        <a:t>⩾75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⩾180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⩾15400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460064"/>
                  </a:ext>
                </a:extLst>
              </a:tr>
            </a:tbl>
          </a:graphicData>
        </a:graphic>
      </p:graphicFrame>
      <p:pic>
        <p:nvPicPr>
          <p:cNvPr id="33" name="Graphic 32" descr="Badge Follow with solid fill">
            <a:extLst>
              <a:ext uri="{FF2B5EF4-FFF2-40B4-BE49-F238E27FC236}">
                <a16:creationId xmlns:a16="http://schemas.microsoft.com/office/drawing/2014/main" id="{2A627C4D-D89D-4274-EFD1-C8CD8293CB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7760" y="5260381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5E9D4BA-9A05-7615-40A8-0D53A8DC5634}"/>
              </a:ext>
            </a:extLst>
          </p:cNvPr>
          <p:cNvSpPr txBox="1"/>
          <p:nvPr/>
        </p:nvSpPr>
        <p:spPr>
          <a:xfrm>
            <a:off x="2226820" y="5532915"/>
            <a:ext cx="902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48484A"/>
                </a:solidFill>
                <a:effectLst/>
                <a:latin typeface="Arial" panose="020B0604020202020204" pitchFamily="34" charset="0"/>
              </a:rPr>
              <a:t>Not included in the Air Quality Index: </a:t>
            </a:r>
            <a:r>
              <a:rPr lang="en-US" b="0" i="0" dirty="0">
                <a:solidFill>
                  <a:srgbClr val="48484A"/>
                </a:solidFill>
                <a:effectLst/>
                <a:latin typeface="Arial" panose="020B0604020202020204" pitchFamily="34" charset="0"/>
              </a:rPr>
              <a:t>Nitrogen monoxide (NO) and Ammonia (NH</a:t>
            </a:r>
            <a:r>
              <a:rPr lang="en-US" b="0" i="0" baseline="-25000" dirty="0">
                <a:solidFill>
                  <a:srgbClr val="48484A"/>
                </a:solidFill>
                <a:effectLst/>
                <a:latin typeface="Arial" panose="020B0604020202020204" pitchFamily="34" charset="0"/>
              </a:rPr>
              <a:t>3</a:t>
            </a:r>
            <a:r>
              <a:rPr lang="en-US" b="0" i="0" dirty="0">
                <a:solidFill>
                  <a:srgbClr val="48484A"/>
                </a:solidFill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68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chemeClr val="accent1">
                <a:lumMod val="40000"/>
                <a:lumOff val="60000"/>
              </a:schemeClr>
            </a:gs>
            <a:gs pos="100000">
              <a:schemeClr val="accent2">
                <a:lumMod val="20000"/>
                <a:lumOff val="80000"/>
              </a:schemeClr>
            </a:gs>
            <a:gs pos="41000">
              <a:schemeClr val="accent1">
                <a:lumMod val="20000"/>
                <a:lumOff val="8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140989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46764"/>
            <a:ext cx="9144000" cy="2286000"/>
          </a:xfrm>
          <a:noFill/>
        </p:spPr>
        <p:txBody>
          <a:bodyPr vert="horz"/>
          <a:lstStyle/>
          <a:p>
            <a:r>
              <a:rPr lang="en-US" sz="6600" dirty="0">
                <a:solidFill>
                  <a:srgbClr val="19304C"/>
                </a:solidFill>
              </a:rPr>
              <a:t>LET’S HAVE SOME FUN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763D88C-CCAB-046B-9B28-70D6143DA6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HYPOTHESES Q&amp;A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76C9E-E70B-3B84-258E-10F7BF6AE9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-1"/>
            <a:ext cx="12185865" cy="350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74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61EE24-FDCA-06C7-B493-C2B9D0FBD842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8715D3-72BC-42E5-61C5-9EDF203A8C7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400" b="1" dirty="0">
                <a:solidFill>
                  <a:srgbClr val="5B5B5B"/>
                </a:solidFill>
              </a:rPr>
              <a:t>The greater the population size, the higher the recorded pollution in a town or city.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C42A59-CD78-26EE-4237-2649E9CB63C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BA9165-9625-420A-67FE-7182D94E34F2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634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02394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14D16DA-0A31-C330-4336-FEBDD18659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5533" y="0"/>
            <a:ext cx="2626468" cy="6208016"/>
          </a:xfrm>
          <a:prstGeom prst="rect">
            <a:avLst/>
          </a:prstGeom>
        </p:spPr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- Population versus Pollution - Global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3FFAF11-C7CD-3F9D-DE8F-8AF7F38E1340}"/>
              </a:ext>
            </a:extLst>
          </p:cNvPr>
          <p:cNvGrpSpPr/>
          <p:nvPr/>
        </p:nvGrpSpPr>
        <p:grpSpPr>
          <a:xfrm>
            <a:off x="543966" y="161908"/>
            <a:ext cx="8477601" cy="6012873"/>
            <a:chOff x="0" y="1012002"/>
            <a:chExt cx="6474778" cy="456209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41D522-693E-CA73-8871-A0EE6F130391}"/>
                </a:ext>
              </a:extLst>
            </p:cNvPr>
            <p:cNvSpPr txBox="1"/>
            <p:nvPr/>
          </p:nvSpPr>
          <p:spPr>
            <a:xfrm>
              <a:off x="669725" y="1012002"/>
              <a:ext cx="5805053" cy="3211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Global Winter CO Pollution Levels in </a:t>
              </a:r>
              <a:r>
                <a:rPr lang="el-GR" sz="1400" dirty="0"/>
                <a:t>μ</a:t>
              </a:r>
              <a:r>
                <a:rPr lang="en-US" sz="1400" dirty="0"/>
                <a:t>g/m by Population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9FDCF08-FAF6-8CE7-4C4D-D1B670352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1276139"/>
              <a:ext cx="6096000" cy="42979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6052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51134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- Population versus Pollution - Global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397A2F-5D18-F98B-C11A-9BCE27CEA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525" y="45930"/>
            <a:ext cx="4833403" cy="325606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1E7F6B2-B832-2A30-386C-CF1DC7D13FF9}"/>
              </a:ext>
            </a:extLst>
          </p:cNvPr>
          <p:cNvGrpSpPr/>
          <p:nvPr/>
        </p:nvGrpSpPr>
        <p:grpSpPr>
          <a:xfrm>
            <a:off x="6161109" y="104829"/>
            <a:ext cx="4799061" cy="2727270"/>
            <a:chOff x="5428588" y="1650117"/>
            <a:chExt cx="5642478" cy="353496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F753B20-C86E-CB34-3FBD-82667212B0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0000" b="74955"/>
            <a:stretch/>
          </p:blipFill>
          <p:spPr>
            <a:xfrm>
              <a:off x="5803490" y="1650117"/>
              <a:ext cx="5267576" cy="3526314"/>
            </a:xfrm>
            <a:prstGeom prst="rect">
              <a:avLst/>
            </a:prstGeom>
            <a:ln>
              <a:solidFill>
                <a:srgbClr val="FFA07A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C86BF5-6C4C-4FE7-1FE9-C2A938557D64}"/>
                </a:ext>
              </a:extLst>
            </p:cNvPr>
            <p:cNvSpPr txBox="1"/>
            <p:nvPr/>
          </p:nvSpPr>
          <p:spPr>
            <a:xfrm rot="16200000" flipH="1">
              <a:off x="4272784" y="3598145"/>
              <a:ext cx="2742743" cy="431136"/>
            </a:xfrm>
            <a:prstGeom prst="rect">
              <a:avLst/>
            </a:prstGeom>
            <a:solidFill>
              <a:srgbClr val="FFA07A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Nitrogen Monoxide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A1A611A-75B5-56AA-4B02-2E821AA94582}"/>
              </a:ext>
            </a:extLst>
          </p:cNvPr>
          <p:cNvSpPr/>
          <p:nvPr/>
        </p:nvSpPr>
        <p:spPr>
          <a:xfrm>
            <a:off x="4908550" y="265551"/>
            <a:ext cx="427285" cy="2031858"/>
          </a:xfrm>
          <a:prstGeom prst="rect">
            <a:avLst/>
          </a:prstGeom>
          <a:noFill/>
          <a:ln>
            <a:solidFill>
              <a:srgbClr val="19304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A6663BC-DAD1-FA13-0FC6-A2C9EDB56D66}"/>
              </a:ext>
            </a:extLst>
          </p:cNvPr>
          <p:cNvGrpSpPr/>
          <p:nvPr/>
        </p:nvGrpSpPr>
        <p:grpSpPr>
          <a:xfrm>
            <a:off x="6171283" y="2923346"/>
            <a:ext cx="4788584" cy="3064704"/>
            <a:chOff x="6740672" y="578386"/>
            <a:chExt cx="5185100" cy="329322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87015F1-05E8-166B-5168-18D1FC4C1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26711" y="578386"/>
              <a:ext cx="4799061" cy="3293223"/>
            </a:xfrm>
            <a:prstGeom prst="rect">
              <a:avLst/>
            </a:prstGeom>
            <a:ln>
              <a:solidFill>
                <a:srgbClr val="FFA07A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56C84A-1C57-415D-E8DA-A2F8C2ABA3E0}"/>
                </a:ext>
              </a:extLst>
            </p:cNvPr>
            <p:cNvSpPr txBox="1"/>
            <p:nvPr/>
          </p:nvSpPr>
          <p:spPr>
            <a:xfrm rot="16200000" flipH="1">
              <a:off x="6401610" y="3132633"/>
              <a:ext cx="1078038" cy="399914"/>
            </a:xfrm>
            <a:prstGeom prst="rect">
              <a:avLst/>
            </a:prstGeom>
            <a:solidFill>
              <a:srgbClr val="FFA07A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Ozone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FFFDE07-134E-D71C-292F-AA0D2C55A03B}"/>
              </a:ext>
            </a:extLst>
          </p:cNvPr>
          <p:cNvSpPr/>
          <p:nvPr/>
        </p:nvSpPr>
        <p:spPr>
          <a:xfrm>
            <a:off x="1090365" y="1973557"/>
            <a:ext cx="427285" cy="1080791"/>
          </a:xfrm>
          <a:prstGeom prst="rect">
            <a:avLst/>
          </a:prstGeom>
          <a:noFill/>
          <a:ln>
            <a:solidFill>
              <a:srgbClr val="19304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16A8E6C-9472-0F46-DE93-88CE58963DE5}"/>
              </a:ext>
            </a:extLst>
          </p:cNvPr>
          <p:cNvSpPr/>
          <p:nvPr/>
        </p:nvSpPr>
        <p:spPr>
          <a:xfrm>
            <a:off x="5335835" y="142133"/>
            <a:ext cx="1268165" cy="573906"/>
          </a:xfrm>
          <a:prstGeom prst="rightArrow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Bent-Up 14">
            <a:extLst>
              <a:ext uri="{FF2B5EF4-FFF2-40B4-BE49-F238E27FC236}">
                <a16:creationId xmlns:a16="http://schemas.microsoft.com/office/drawing/2014/main" id="{6FF08F47-EE2F-4A37-8B88-BE708870865D}"/>
              </a:ext>
            </a:extLst>
          </p:cNvPr>
          <p:cNvSpPr/>
          <p:nvPr/>
        </p:nvSpPr>
        <p:spPr>
          <a:xfrm rot="5400000">
            <a:off x="3225799" y="920749"/>
            <a:ext cx="1168400" cy="5435601"/>
          </a:xfrm>
          <a:prstGeom prst="bentUpArrow">
            <a:avLst>
              <a:gd name="adj1" fmla="val 26451"/>
              <a:gd name="adj2" fmla="val 24479"/>
              <a:gd name="adj3" fmla="val 28240"/>
            </a:avLst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774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10.0.5209"/>
  <p:tag name="SLIDO_PRESENTATION_ID" val="00000000-0000-0000-0000-000000000000"/>
  <p:tag name="SLIDO_EVENT_UUID" val="434dc848-417e-4b0b-82f9-7c078d9f81df"/>
  <p:tag name="SLIDO_EVENT_SECTION_UUID" val="df7c19fc-7b40-44cb-9a5d-50f8aef761de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DA3MjB9"/>
  <p:tag name="SLIDO_TYPE" val="SlidoPoll"/>
  <p:tag name="SLIDO_POLL_UUID" val="1f5bc473-15eb-4959-9b82-803cc69dfab4"/>
  <p:tag name="SLIDO_TIMELINE" val="W3sicG9sbFF1ZXN0aW9uVXVpZCI6ImI4MDk4ZGZhLTQ5YzItNGE0My05ZjkxLWNhNzQ2YmE4YzEzMSIsInNob3dSZXN1bHRzIjpmYWxzZSwic2hvd0NvcnJlY3RBbnN3ZXJzIjpmYWxzZSwidm90aW5nTG9ja2VkIjpmYWxzZX0seyJwb2xsUXVlc3Rpb25VdWlkIjoiYjgwOThkZmEtNDljMi00YTQzLTlmOTEtY2E3NDZiYThjMTMxIiwic2hvd1Jlc3VsdHMiOnRydWUsInNob3dDb3JyZWN0QW5zd2VycyI6ZmFsc2UsInZvdGluZ0xvY2tlZCI6ZmFsc2V9XQ==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Dk1NzB9"/>
  <p:tag name="SLIDO_TYPE" val="SlidoPoll"/>
  <p:tag name="SLIDO_POLL_UUID" val="62a49b3d-c00f-4a23-9eda-23a8e497fba4"/>
  <p:tag name="SLIDO_TIMELINE" val="W3sicG9sbFF1ZXN0aW9uVXVpZCI6ImUyZjNiOTFmLWNhYTUtNGMwOS04M2E1LTExZTEzNTU5MTllOCIsInNob3dSZXN1bHRzIjp0cnVlLCJzaG93Q29ycmVjdEFuc3dlcnMiOmZhbHNlLCJ2b3RpbmdMb2NrZWQiOmZhbHNlfV0=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DEwNDN9"/>
  <p:tag name="SLIDO_TYPE" val="SlidoPoll"/>
  <p:tag name="SLIDO_POLL_UUID" val="c6e62b9d-2688-428b-8d2d-56838972b89a"/>
  <p:tag name="SLIDO_TIMELINE" val="W3sicG9sbFF1ZXN0aW9uVXVpZCI6IjUzMDdiZDA0LWRhMGYtNGU4Mi04NzhiLTc5OWVkM2M3ZDM2MCIsInNob3dSZXN1bHRzIjpmYWxzZSwic2hvd0NvcnJlY3RBbnN3ZXJzIjpmYWxzZSwidm90aW5nTG9ja2VkIjpmYWxzZX0seyJwb2xsUXVlc3Rpb25VdWlkIjoiNTMwN2JkMDQtZGEwZi00ZTgyLTg3OGItNzk5ZWQzYzdkMzYwIiwic2hvd1Jlc3VsdHMiOnRydWUsInNob3dDb3JyZWN0QW5zd2VycyI6ZmFsc2UsInZvdGluZ0xvY2tlZCI6ZmFsc2V9XQ==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DA4NzJ9"/>
  <p:tag name="SLIDO_TYPE" val="SlidoJoining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TAwNTF9"/>
  <p:tag name="SLIDO_TYPE" val="SlidoPoll"/>
  <p:tag name="SLIDO_POLL_UUID" val="0ebad663-b0b3-42ff-8e0f-48d8688c0c5b"/>
  <p:tag name="SLIDO_TIMELINE" val="W3sicG9sbFF1ZXN0aW9uVXVpZCI6ImM1NWQ4MDFhLWE3ZjUtNDcxMi05MWE5LWMwODg1ZGM1M2I4ZiIsInNob3dSZXN1bHRzIjp0cnVlLCJzaG93Q29ycmVjdEFuc3dlcnMiOmZhbHNlLCJ2b3RpbmdMb2NrZWQiOmZhbHNlfV0=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5ODQyMTV9"/>
  <p:tag name="SLIDO_TYPE" val="SlidoPoll"/>
  <p:tag name="SLIDO_POLL_UUID" val="d465ec37-e7a4-4cd5-a87c-86138cc8cdcd"/>
  <p:tag name="SLIDO_TIMELINE" val="W3sicG9sbFF1ZXN0aW9uVXVpZCI6IjJjYmIyNDg3LTYzZTctNDQ3Ni04NTllLWI3NDcxZWYzZDI3NiIsInNob3dSZXN1bHRzIjpmYWxzZSwic2hvd0NvcnJlY3RBbnN3ZXJzIjpmYWxzZSwidm90aW5nTG9ja2VkIjpmYWxzZX0seyJwb2xsUXVlc3Rpb25VdWlkIjoiMmNiYjI0ODctNjNlNy00NDc2LTg1OWUtYjc0NzFlZjNkMjc2Iiwic2hvd1Jlc3VsdHMiOnRydWUsInNob3dDb3JyZWN0QW5zd2VycyI6ZmFsc2UsInZvdGluZ0xvY2tlZCI6ZmFsc2V9XQ==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Join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{36222C2D-185A-4A5F-8B15-B45E9E96B53B}tf55661986_win32</Template>
  <TotalTime>1018</TotalTime>
  <Words>849</Words>
  <Application>Microsoft Office PowerPoint</Application>
  <PresentationFormat>Widescreen</PresentationFormat>
  <Paragraphs>180</Paragraphs>
  <Slides>23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Aptos</vt:lpstr>
      <vt:lpstr>Arial</vt:lpstr>
      <vt:lpstr>Calibri</vt:lpstr>
      <vt:lpstr>Calibri Light</vt:lpstr>
      <vt:lpstr>KaTeX_Main</vt:lpstr>
      <vt:lpstr>Söhne</vt:lpstr>
      <vt:lpstr>Wingdings</vt:lpstr>
      <vt:lpstr>Custom</vt:lpstr>
      <vt:lpstr>think-cell Slide</vt:lpstr>
      <vt:lpstr>PowerPoint Presentation</vt:lpstr>
      <vt:lpstr>Clearing the Air:  Unveiling Insights on Health Through Data Analysis</vt:lpstr>
      <vt:lpstr>THE Process</vt:lpstr>
      <vt:lpstr>PowerPoint Presentation</vt:lpstr>
      <vt:lpstr>PowerPoint Presentation</vt:lpstr>
      <vt:lpstr>LET’S HAVE SOME FUN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dc:creator>Ware, Wendy</dc:creator>
  <cp:lastModifiedBy>Ware, Wendy</cp:lastModifiedBy>
  <cp:revision>34</cp:revision>
  <dcterms:created xsi:type="dcterms:W3CDTF">2024-05-04T04:26:45Z</dcterms:created>
  <dcterms:modified xsi:type="dcterms:W3CDTF">2024-05-06T14:19:23Z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MSIP_Label_e3f2a5e4-10d8-4dfe-8082-7352c27520cb_Enabled">
    <vt:lpwstr>true</vt:lpwstr>
  </property>
  <property fmtid="{D5CDD505-2E9C-101B-9397-08002B2CF9AE}" pid="5" name="MSIP_Label_e3f2a5e4-10d8-4dfe-8082-7352c27520cb_SetDate">
    <vt:lpwstr>2024-05-04T04:43:08Z</vt:lpwstr>
  </property>
  <property fmtid="{D5CDD505-2E9C-101B-9397-08002B2CF9AE}" pid="6" name="MSIP_Label_e3f2a5e4-10d8-4dfe-8082-7352c27520cb_Method">
    <vt:lpwstr>Standard</vt:lpwstr>
  </property>
  <property fmtid="{D5CDD505-2E9C-101B-9397-08002B2CF9AE}" pid="7" name="MSIP_Label_e3f2a5e4-10d8-4dfe-8082-7352c27520cb_Name">
    <vt:lpwstr>_Official</vt:lpwstr>
  </property>
  <property fmtid="{D5CDD505-2E9C-101B-9397-08002B2CF9AE}" pid="8" name="MSIP_Label_e3f2a5e4-10d8-4dfe-8082-7352c27520cb_SiteId">
    <vt:lpwstr>2864f69d-77c3-4fbe-bbc0-97502052391a</vt:lpwstr>
  </property>
  <property fmtid="{D5CDD505-2E9C-101B-9397-08002B2CF9AE}" pid="9" name="MSIP_Label_e3f2a5e4-10d8-4dfe-8082-7352c27520cb_ActionId">
    <vt:lpwstr>1e7f5e4a-d7ed-4cf4-9d59-065cc32d5f5e</vt:lpwstr>
  </property>
  <property fmtid="{D5CDD505-2E9C-101B-9397-08002B2CF9AE}" pid="10" name="MSIP_Label_e3f2a5e4-10d8-4dfe-8082-7352c27520cb_ContentBits">
    <vt:lpwstr>1</vt:lpwstr>
  </property>
  <property fmtid="{D5CDD505-2E9C-101B-9397-08002B2CF9AE}" pid="11" name="ClassificationContentMarkingHeaderLocations">
    <vt:lpwstr>Custom:10</vt:lpwstr>
  </property>
  <property fmtid="{D5CDD505-2E9C-101B-9397-08002B2CF9AE}" pid="12" name="ClassificationContentMarkingHeaderText">
    <vt:lpwstr>[OFFICIAL]</vt:lpwstr>
  </property>
  <property fmtid="{D5CDD505-2E9C-101B-9397-08002B2CF9AE}" pid="13" name="SlidoAppVersion">
    <vt:lpwstr>1.10.0.5209</vt:lpwstr>
  </property>
</Properties>
</file>